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7" r:id="rId2"/>
    <p:sldId id="398" r:id="rId3"/>
    <p:sldId id="390" r:id="rId4"/>
    <p:sldId id="391" r:id="rId5"/>
    <p:sldId id="399" r:id="rId6"/>
    <p:sldId id="401" r:id="rId7"/>
    <p:sldId id="402" r:id="rId8"/>
    <p:sldId id="393" r:id="rId9"/>
    <p:sldId id="400" r:id="rId10"/>
    <p:sldId id="269" r:id="rId11"/>
    <p:sldId id="39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6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973FC9-4784-B141-91B0-FE3BFBFBA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0D3140-64BE-9643-89B8-D5A4008BE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4F104A-A4B6-C049-A701-5346E789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97315-4361-1746-A5AE-5B7CC887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99E3CD-8E86-4D43-AE6E-B3F3E94D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01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45EA9-41D4-8C49-BE31-9D8DFF3B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7BBAA1-F105-8E4C-A6D1-C909E160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C6D836-516C-2F42-8C45-9AF0F43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BA3EF2-3C12-0344-8B0D-3BDE902E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9B36F6-BA15-4F4A-8A6B-37E6F5FC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87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54A988-D824-144F-8DB6-826490FC2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763369-5291-8246-AFAF-DEB8D3312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C799A7-6021-834F-9CCF-B4497630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8A34AF-13B5-2443-B473-7C2F1207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55BC8-5DF2-9D46-BE0B-46440D71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76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AB4CA-F952-2B45-87D8-EE44B2B0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37E658-349A-CC45-85A4-AD9CBCBC4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358AE-E747-2B43-ACDC-AF116D81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7D5C1F-B50B-1D4C-8FFE-A1493F82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8925E3-7585-3C4E-B7D1-8C6FB609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3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D7B89-6D21-0143-9468-0D142E0C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AB399E-BAD0-064E-8590-C9D34EE0D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13ADEA-B9F9-5E45-8C71-816CC23C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AE954-0669-DA4D-B487-43BD8A817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9B091-9077-434B-8489-521ADEE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48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175B4-97B5-AC49-8A74-4F5EA568D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F09BCF-2252-804C-9944-6B08B03CB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893848-2FF3-B648-863D-766E02344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76F64F-21D2-D049-9A66-28C47D9E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4DD962-2BEC-CF42-826B-4662F355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2B373-CC3C-9D40-A49C-E43E797D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96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919E-EFC3-9C44-97DA-C51CA98D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E4774C-88AA-D442-A3EB-77C0CB3F5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16C04C-3D3A-094B-A6ED-4AE02623E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A9D965-B836-964B-A3BF-194E12521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1234D0-7AE1-8645-8305-B95773432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2F63754-A423-C940-93A8-A85C3A1C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CF0CF2-DFC6-4043-8E34-4DE215BC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51FEAF-74EF-EF4C-80AE-628392CD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99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98357-F798-3D45-8C26-C4ABDC3C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0B8FA1-2F26-CA4F-B7DA-DE41BFB8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65EFFE-152B-0A47-83B7-434BAE38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A35F9A-05F4-174C-953A-CFDD6FDB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E3C5C9-ACB7-E14E-A405-B5E14CEE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A5AE68-13E2-1748-95EA-B443E6EF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19924B-ADAA-194E-93DC-64506060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2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6B768-A5AF-0949-9B17-9372898B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2A22D7-931D-E049-BBF7-D51078E4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43C95A-7995-BF46-90F4-FD928E233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5B9864-B515-154C-AB59-A3A256BD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270BA5-4FDA-B247-985E-26D6BEC1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EE4669-1431-7740-BA50-CF6C8C56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19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03BD4-A902-3640-A509-91BA027E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2E8934-189D-3C48-B02C-C4DEFA8A1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6369C3-BF32-3B42-976D-18A9C5A36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F09C78-466B-A948-8722-76011E87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F511E3-97AA-8444-B53E-05776A6C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D7FDBD-E98C-7147-9820-9D3612E4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1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51C41DE-2F74-2E49-AE9C-8C5B2B92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562C56-CF7E-F34D-94D6-D1B3F087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624BFE-96FC-5B44-B965-6379B3E85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4949-15CA-C140-9BF9-95D6ABB27C78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97F9CB-6F6E-EA45-89D3-6FA14CEC8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6E1B53-E7E8-1D4D-AD84-813FDC9FB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97FC0-FECF-344B-A95D-8B0CC4A55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06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33D35-D5B9-124E-8B9D-80C2C8DA3C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dirty="0"/>
              <a:t>Terminale Générale Histoire tronc commun</a:t>
            </a:r>
            <a:br>
              <a:rPr lang="fr-FR" dirty="0"/>
            </a:br>
            <a:r>
              <a:rPr lang="fr-FR" sz="1200" dirty="0"/>
              <a:t>Mélanie Girault-Gaillard- E Gagnepain (lycée Choiseul Tours), et collègues de Poitiers (voir site académique)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EC8DD5-04C2-9845-ADDD-446A65EF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2497"/>
          </a:xfrm>
        </p:spPr>
        <p:txBody>
          <a:bodyPr>
            <a:normAutofit/>
          </a:bodyPr>
          <a:lstStyle/>
          <a:p>
            <a:r>
              <a:rPr lang="fr-FR" dirty="0"/>
              <a:t>Proposition de mise en œuvre à partir d’un corpus documentaire (travailler sur documents, </a:t>
            </a:r>
            <a:r>
              <a:rPr lang="fr-FR" b="1" dirty="0"/>
              <a:t>argumentation et rédaction d’un article</a:t>
            </a:r>
            <a:r>
              <a:rPr lang="fr-FR" dirty="0"/>
              <a:t>, collaboration entre pairs pour </a:t>
            </a:r>
            <a:r>
              <a:rPr lang="fr-FR" b="1" dirty="0"/>
              <a:t>la production d’un schéma de synthèse</a:t>
            </a:r>
            <a:r>
              <a:rPr lang="fr-FR" dirty="0"/>
              <a:t>). </a:t>
            </a:r>
          </a:p>
          <a:p>
            <a:r>
              <a:rPr lang="fr-FR" dirty="0"/>
              <a:t>(3H) : 2h sur doc+ article/1h schéma)</a:t>
            </a:r>
          </a:p>
          <a:p>
            <a:r>
              <a:rPr lang="fr-FR" u="sng" dirty="0"/>
              <a:t>1/Fiche rédaction d’article</a:t>
            </a:r>
            <a:r>
              <a:rPr lang="fr-FR" dirty="0"/>
              <a:t> (Mélanie Girault-Gaillard/ Emmanuel Gagnepain) à partir de dossiers pour chaque régime ( pour rédiger l’article)</a:t>
            </a:r>
          </a:p>
          <a:p>
            <a:r>
              <a:rPr lang="fr-FR" dirty="0"/>
              <a:t>2/ Des productions de schémas de synthèse (</a:t>
            </a:r>
            <a:r>
              <a:rPr lang="fr-FR" b="1" dirty="0"/>
              <a:t>carte mentale ou tableau) pour la synthèse des régimes) </a:t>
            </a:r>
            <a:r>
              <a:rPr lang="fr-FR" dirty="0"/>
              <a:t>présenté au groupe classe en synthèse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27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38567-1DF7-9E4F-8DD0-D0CD830A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425"/>
            <a:ext cx="2222500" cy="226377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3200" dirty="0"/>
              <a:t>Productions d’élèves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D63453-8E5F-F34F-A951-97FA61DC0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60800" y="-1016000"/>
            <a:ext cx="6858000" cy="914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44F5DB-C563-4C4B-8B5F-55D64C3BDE60}"/>
              </a:ext>
            </a:extLst>
          </p:cNvPr>
          <p:cNvSpPr txBox="1"/>
          <p:nvPr/>
        </p:nvSpPr>
        <p:spPr>
          <a:xfrm>
            <a:off x="203200" y="2768600"/>
            <a:ext cx="219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Schéma de synthèse des régimes</a:t>
            </a:r>
          </a:p>
        </p:txBody>
      </p:sp>
    </p:spTree>
    <p:extLst>
      <p:ext uri="{BB962C8B-B14F-4D97-AF65-F5344CB8AC3E}">
        <p14:creationId xmlns:p14="http://schemas.microsoft.com/office/powerpoint/2010/main" val="106768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D8E702-6F4C-A542-A067-86025A23A9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2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BE249-C5F2-AE47-9CF5-17E3BCCCD8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fr-FR" dirty="0"/>
              <a:t>Démarche globale </a:t>
            </a:r>
            <a:r>
              <a:rPr lang="fr-FR" dirty="0" err="1"/>
              <a:t>chap</a:t>
            </a:r>
            <a:r>
              <a:rPr lang="fr-FR" dirty="0"/>
              <a:t> 2 Th1 : les Régimes totalitaires (4/5h)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7D9A5A-E699-264C-9FF6-6A16EEAE9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1/ Introduction et présentation des problématiques ( présentation des trois régimes et approche globale de la définition de régimes totalitaires, éventuellement accès au pouvoir)</a:t>
            </a:r>
          </a:p>
          <a:p>
            <a:r>
              <a:rPr lang="fr-FR" dirty="0">
                <a:solidFill>
                  <a:srgbClr val="FF0000"/>
                </a:solidFill>
              </a:rPr>
              <a:t>2/ Phase de proposition d’évaluation en cours de formation, mais sommative (évaluation personnelle puis collective du groupe qui présente son travail à la classe).  </a:t>
            </a:r>
          </a:p>
          <a:p>
            <a:endParaRPr lang="fr-FR" dirty="0"/>
          </a:p>
          <a:p>
            <a:r>
              <a:rPr lang="fr-FR" dirty="0"/>
              <a:t>3/ La politique étrangère des régimes totalitaires (cours magistral dialogué, et écoute active) PPO sur la guerre d’Espagne et les régimes totalitaires) = 1h. </a:t>
            </a:r>
          </a:p>
        </p:txBody>
      </p:sp>
    </p:spTree>
    <p:extLst>
      <p:ext uri="{BB962C8B-B14F-4D97-AF65-F5344CB8AC3E}">
        <p14:creationId xmlns:p14="http://schemas.microsoft.com/office/powerpoint/2010/main" val="193365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4DFD85-BF48-4147-9973-ADE2BC7D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1925"/>
            <a:ext cx="1580342" cy="420687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Plan du cours 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195F96-6A52-1D4D-BBF4-DC4987655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28" y="0"/>
            <a:ext cx="10199716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07E9827-E1B9-2247-8A32-0DFC8566E6F5}"/>
              </a:ext>
            </a:extLst>
          </p:cNvPr>
          <p:cNvSpPr txBox="1"/>
          <p:nvPr/>
        </p:nvSpPr>
        <p:spPr>
          <a:xfrm>
            <a:off x="8206451" y="4629873"/>
            <a:ext cx="325248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Travail autonome : 3h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C28876C-6826-F74A-96F4-426E411E7B34}"/>
              </a:ext>
            </a:extLst>
          </p:cNvPr>
          <p:cNvSpPr txBox="1"/>
          <p:nvPr/>
        </p:nvSpPr>
        <p:spPr>
          <a:xfrm>
            <a:off x="8206452" y="5602146"/>
            <a:ext cx="325248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Cours dialogué 1h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FF0046-0551-E542-90B7-1FBC2DCCA5CA}"/>
              </a:ext>
            </a:extLst>
          </p:cNvPr>
          <p:cNvSpPr txBox="1"/>
          <p:nvPr/>
        </p:nvSpPr>
        <p:spPr>
          <a:xfrm>
            <a:off x="8206451" y="6525476"/>
            <a:ext cx="325248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Vers la guerre : 1H</a:t>
            </a:r>
          </a:p>
        </p:txBody>
      </p:sp>
    </p:spTree>
    <p:extLst>
      <p:ext uri="{BB962C8B-B14F-4D97-AF65-F5344CB8AC3E}">
        <p14:creationId xmlns:p14="http://schemas.microsoft.com/office/powerpoint/2010/main" val="311680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179798B-3448-6A49-A283-4A95C3E01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53" y="0"/>
            <a:ext cx="9760641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F28E25B-6451-CC46-98CC-FAEECF352F1A}"/>
              </a:ext>
            </a:extLst>
          </p:cNvPr>
          <p:cNvSpPr txBox="1"/>
          <p:nvPr/>
        </p:nvSpPr>
        <p:spPr>
          <a:xfrm>
            <a:off x="289367" y="1828800"/>
            <a:ext cx="1817225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Les éléments de connaissances en synthèse, qui peuvent être relevés par chacun des élèves. </a:t>
            </a:r>
          </a:p>
        </p:txBody>
      </p:sp>
    </p:spTree>
    <p:extLst>
      <p:ext uri="{BB962C8B-B14F-4D97-AF65-F5344CB8AC3E}">
        <p14:creationId xmlns:p14="http://schemas.microsoft.com/office/powerpoint/2010/main" val="40703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E571249-CC38-3B49-B8DF-245B521D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3" y="-81023"/>
            <a:ext cx="6212179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64CF9FF-4DA1-EE45-9324-01F3C292894B}"/>
              </a:ext>
            </a:extLst>
          </p:cNvPr>
          <p:cNvSpPr txBox="1"/>
          <p:nvPr/>
        </p:nvSpPr>
        <p:spPr>
          <a:xfrm>
            <a:off x="7275723" y="1952815"/>
            <a:ext cx="4562492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Phase 1 : fiche de consignes pour rédiger l’article mettant en avant une tâche complexe de travail journalistique. Formation de trinômes. </a:t>
            </a:r>
          </a:p>
          <a:p>
            <a:endParaRPr lang="fr-FR" dirty="0"/>
          </a:p>
          <a:p>
            <a:r>
              <a:rPr lang="fr-FR" dirty="0"/>
              <a:t>Collaboration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Etude du corpus documentaire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Phase rédactionnelle en classe et à la maison</a:t>
            </a:r>
          </a:p>
          <a:p>
            <a:endParaRPr lang="fr-FR" dirty="0"/>
          </a:p>
          <a:p>
            <a:r>
              <a:rPr lang="fr-FR" dirty="0"/>
              <a:t>Phase collective de comparaison par groupe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C6F9D0-6EE3-B94D-A4F4-9A7C2F50C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142" y="0"/>
            <a:ext cx="5848858" cy="14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8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F1EC4-BF7A-F549-AD0B-CC9DC712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45" y="208385"/>
            <a:ext cx="11007524" cy="1243755"/>
          </a:xfrm>
        </p:spPr>
        <p:txBody>
          <a:bodyPr>
            <a:normAutofit fontScale="90000"/>
          </a:bodyPr>
          <a:lstStyle/>
          <a:p>
            <a:r>
              <a:rPr lang="fr-FR" dirty="0"/>
              <a:t>Attendus des grilles d’évaluation pour l’article personnel de l’élève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513B70-759F-6645-B9DC-40FB750EA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57" y="1452140"/>
            <a:ext cx="9309100" cy="4648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F6872F2-EFBF-FF42-B73D-0EBD01CB74BD}"/>
              </a:ext>
            </a:extLst>
          </p:cNvPr>
          <p:cNvSpPr txBox="1"/>
          <p:nvPr/>
        </p:nvSpPr>
        <p:spPr>
          <a:xfrm>
            <a:off x="1782501" y="5949387"/>
            <a:ext cx="909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Remarque : cette grille est plutôt pour l’enseignant, mais peut être donnée en amont. </a:t>
            </a:r>
          </a:p>
        </p:txBody>
      </p:sp>
    </p:spTree>
    <p:extLst>
      <p:ext uri="{BB962C8B-B14F-4D97-AF65-F5344CB8AC3E}">
        <p14:creationId xmlns:p14="http://schemas.microsoft.com/office/powerpoint/2010/main" val="206695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DBC27-63CA-2946-B0B4-BA3F04DA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Grille d’évaluation pour le groupe (schéma de synthèse </a:t>
            </a:r>
            <a:r>
              <a:rPr lang="fr-FR"/>
              <a:t>ou tableau)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B37CD3-A091-664B-AA01-2432AA5A7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936750"/>
            <a:ext cx="9169400" cy="2984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FD62749-D0C4-094D-968D-B10652061FF7}"/>
              </a:ext>
            </a:extLst>
          </p:cNvPr>
          <p:cNvSpPr txBox="1"/>
          <p:nvPr/>
        </p:nvSpPr>
        <p:spPr>
          <a:xfrm>
            <a:off x="838200" y="5393803"/>
            <a:ext cx="953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peut prévoir une évaluation par le prof ou une évaluation par collaboration ou autocorrection. </a:t>
            </a:r>
          </a:p>
        </p:txBody>
      </p:sp>
    </p:spTree>
    <p:extLst>
      <p:ext uri="{BB962C8B-B14F-4D97-AF65-F5344CB8AC3E}">
        <p14:creationId xmlns:p14="http://schemas.microsoft.com/office/powerpoint/2010/main" val="83585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7335E-4F9E-D445-A4C3-E7BDAAC5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276225"/>
            <a:ext cx="1333500" cy="209867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1600" dirty="0"/>
              <a:t>Exemples d’articles personnels sur chaque régime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E3E2E6-779B-7046-ABA6-322037EC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950" y="0"/>
            <a:ext cx="4610100" cy="6705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66D1B9-1080-464C-BB96-6EBD5B47E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276225"/>
            <a:ext cx="4940300" cy="62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4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68F41-1B1C-2345-BB88-26C02CCE78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fr-FR" dirty="0"/>
              <a:t>Phase finale comparative et collaborative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D82EA8-7651-7347-B777-1418B726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Réalisation d’une forme synthétique évaluée collectivement et possibilité de présentation à l’oral. </a:t>
            </a:r>
          </a:p>
          <a:p>
            <a:r>
              <a:rPr lang="fr-FR" dirty="0"/>
              <a:t>La forme est libre : carte mentale, tableau,…</a:t>
            </a:r>
          </a:p>
          <a:p>
            <a:r>
              <a:rPr lang="fr-FR" dirty="0"/>
              <a:t>L’ensemble des productions est donné à la classe sur le cahier de texte ou via </a:t>
            </a:r>
            <a:r>
              <a:rPr lang="fr-FR" dirty="0" err="1"/>
              <a:t>pearltrees</a:t>
            </a:r>
            <a:r>
              <a:rPr lang="fr-FR" dirty="0"/>
              <a:t>, pour comparaison.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6465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404</Words>
  <Application>Microsoft Macintosh PowerPoint</Application>
  <PresentationFormat>Grand écran</PresentationFormat>
  <Paragraphs>39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Terminale Générale Histoire tronc commun Mélanie Girault-Gaillard- E Gagnepain (lycée Choiseul Tours), et collègues de Poitiers (voir site académique)</vt:lpstr>
      <vt:lpstr>Démarche globale chap 2 Th1 : les Régimes totalitaires (4/5h)</vt:lpstr>
      <vt:lpstr>Présentation PowerPoint</vt:lpstr>
      <vt:lpstr>Présentation PowerPoint</vt:lpstr>
      <vt:lpstr>Présentation PowerPoint</vt:lpstr>
      <vt:lpstr>Attendus des grilles d’évaluation pour l’article personnel de l’élève</vt:lpstr>
      <vt:lpstr>Grille d’évaluation pour le groupe (schéma de synthèse ou tableau)</vt:lpstr>
      <vt:lpstr>Exemples d’articles personnels sur chaque régime</vt:lpstr>
      <vt:lpstr>Phase finale comparative et collaborative</vt:lpstr>
      <vt:lpstr>Productions d’élèves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Terminale Générale Histoire tronc commun</dc:title>
  <dc:creator>Emmanuel Gagnepain</dc:creator>
  <cp:lastModifiedBy>Emmanuel Gagnepain</cp:lastModifiedBy>
  <cp:revision>7</cp:revision>
  <dcterms:created xsi:type="dcterms:W3CDTF">2021-12-03T08:59:08Z</dcterms:created>
  <dcterms:modified xsi:type="dcterms:W3CDTF">2022-09-20T10:23:09Z</dcterms:modified>
</cp:coreProperties>
</file>