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7" r:id="rId5"/>
    <p:sldId id="258" r:id="rId6"/>
    <p:sldId id="268" r:id="rId7"/>
    <p:sldId id="269" r:id="rId8"/>
    <p:sldId id="266" r:id="rId9"/>
    <p:sldId id="282" r:id="rId10"/>
    <p:sldId id="283" r:id="rId11"/>
    <p:sldId id="270" r:id="rId12"/>
    <p:sldId id="271" r:id="rId13"/>
    <p:sldId id="275" r:id="rId14"/>
    <p:sldId id="276" r:id="rId15"/>
    <p:sldId id="264" r:id="rId16"/>
    <p:sldId id="272" r:id="rId17"/>
    <p:sldId id="277" r:id="rId18"/>
    <p:sldId id="278" r:id="rId19"/>
    <p:sldId id="279" r:id="rId20"/>
    <p:sldId id="281" r:id="rId21"/>
    <p:sldId id="274"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B78A3748-5219-4490-9F36-AC9292B00EE9}" type="datetimeFigureOut">
              <a:rPr lang="fr-FR" smtClean="0"/>
              <a:t>16/05/2017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195AD0-8D69-4B6C-AF15-09068FEFD8FB}" type="slidenum">
              <a:rPr lang="fr-FR" smtClean="0"/>
              <a:t>‹N°›</a:t>
            </a:fld>
            <a:endParaRPr lang="fr-FR"/>
          </a:p>
        </p:txBody>
      </p:sp>
    </p:spTree>
    <p:extLst>
      <p:ext uri="{BB962C8B-B14F-4D97-AF65-F5344CB8AC3E}">
        <p14:creationId xmlns:p14="http://schemas.microsoft.com/office/powerpoint/2010/main" val="3753792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78A3748-5219-4490-9F36-AC9292B00EE9}" type="datetimeFigureOut">
              <a:rPr lang="fr-FR" smtClean="0"/>
              <a:t>16/05/2017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195AD0-8D69-4B6C-AF15-09068FEFD8FB}" type="slidenum">
              <a:rPr lang="fr-FR" smtClean="0"/>
              <a:t>‹N°›</a:t>
            </a:fld>
            <a:endParaRPr lang="fr-FR"/>
          </a:p>
        </p:txBody>
      </p:sp>
    </p:spTree>
    <p:extLst>
      <p:ext uri="{BB962C8B-B14F-4D97-AF65-F5344CB8AC3E}">
        <p14:creationId xmlns:p14="http://schemas.microsoft.com/office/powerpoint/2010/main" val="1628257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78A3748-5219-4490-9F36-AC9292B00EE9}" type="datetimeFigureOut">
              <a:rPr lang="fr-FR" smtClean="0"/>
              <a:t>16/05/2017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195AD0-8D69-4B6C-AF15-09068FEFD8FB}" type="slidenum">
              <a:rPr lang="fr-FR" smtClean="0"/>
              <a:t>‹N°›</a:t>
            </a:fld>
            <a:endParaRPr lang="fr-FR"/>
          </a:p>
        </p:txBody>
      </p:sp>
    </p:spTree>
    <p:extLst>
      <p:ext uri="{BB962C8B-B14F-4D97-AF65-F5344CB8AC3E}">
        <p14:creationId xmlns:p14="http://schemas.microsoft.com/office/powerpoint/2010/main" val="430551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78A3748-5219-4490-9F36-AC9292B00EE9}" type="datetimeFigureOut">
              <a:rPr lang="fr-FR" smtClean="0"/>
              <a:t>16/05/2017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195AD0-8D69-4B6C-AF15-09068FEFD8FB}" type="slidenum">
              <a:rPr lang="fr-FR" smtClean="0"/>
              <a:t>‹N°›</a:t>
            </a:fld>
            <a:endParaRPr lang="fr-FR"/>
          </a:p>
        </p:txBody>
      </p:sp>
    </p:spTree>
    <p:extLst>
      <p:ext uri="{BB962C8B-B14F-4D97-AF65-F5344CB8AC3E}">
        <p14:creationId xmlns:p14="http://schemas.microsoft.com/office/powerpoint/2010/main" val="219403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B78A3748-5219-4490-9F36-AC9292B00EE9}" type="datetimeFigureOut">
              <a:rPr lang="fr-FR" smtClean="0"/>
              <a:t>16/05/2017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195AD0-8D69-4B6C-AF15-09068FEFD8FB}" type="slidenum">
              <a:rPr lang="fr-FR" smtClean="0"/>
              <a:t>‹N°›</a:t>
            </a:fld>
            <a:endParaRPr lang="fr-FR"/>
          </a:p>
        </p:txBody>
      </p:sp>
    </p:spTree>
    <p:extLst>
      <p:ext uri="{BB962C8B-B14F-4D97-AF65-F5344CB8AC3E}">
        <p14:creationId xmlns:p14="http://schemas.microsoft.com/office/powerpoint/2010/main" val="2557483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78A3748-5219-4490-9F36-AC9292B00EE9}" type="datetimeFigureOut">
              <a:rPr lang="fr-FR" smtClean="0"/>
              <a:t>16/05/2017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8195AD0-8D69-4B6C-AF15-09068FEFD8FB}" type="slidenum">
              <a:rPr lang="fr-FR" smtClean="0"/>
              <a:t>‹N°›</a:t>
            </a:fld>
            <a:endParaRPr lang="fr-FR"/>
          </a:p>
        </p:txBody>
      </p:sp>
    </p:spTree>
    <p:extLst>
      <p:ext uri="{BB962C8B-B14F-4D97-AF65-F5344CB8AC3E}">
        <p14:creationId xmlns:p14="http://schemas.microsoft.com/office/powerpoint/2010/main" val="1820253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78A3748-5219-4490-9F36-AC9292B00EE9}" type="datetimeFigureOut">
              <a:rPr lang="fr-FR" smtClean="0"/>
              <a:t>16/05/2017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8195AD0-8D69-4B6C-AF15-09068FEFD8FB}" type="slidenum">
              <a:rPr lang="fr-FR" smtClean="0"/>
              <a:t>‹N°›</a:t>
            </a:fld>
            <a:endParaRPr lang="fr-FR"/>
          </a:p>
        </p:txBody>
      </p:sp>
    </p:spTree>
    <p:extLst>
      <p:ext uri="{BB962C8B-B14F-4D97-AF65-F5344CB8AC3E}">
        <p14:creationId xmlns:p14="http://schemas.microsoft.com/office/powerpoint/2010/main" val="2321441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78A3748-5219-4490-9F36-AC9292B00EE9}" type="datetimeFigureOut">
              <a:rPr lang="fr-FR" smtClean="0"/>
              <a:t>16/05/2017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8195AD0-8D69-4B6C-AF15-09068FEFD8FB}" type="slidenum">
              <a:rPr lang="fr-FR" smtClean="0"/>
              <a:t>‹N°›</a:t>
            </a:fld>
            <a:endParaRPr lang="fr-FR"/>
          </a:p>
        </p:txBody>
      </p:sp>
    </p:spTree>
    <p:extLst>
      <p:ext uri="{BB962C8B-B14F-4D97-AF65-F5344CB8AC3E}">
        <p14:creationId xmlns:p14="http://schemas.microsoft.com/office/powerpoint/2010/main" val="1874071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78A3748-5219-4490-9F36-AC9292B00EE9}" type="datetimeFigureOut">
              <a:rPr lang="fr-FR" smtClean="0"/>
              <a:t>16/05/2017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8195AD0-8D69-4B6C-AF15-09068FEFD8FB}" type="slidenum">
              <a:rPr lang="fr-FR" smtClean="0"/>
              <a:t>‹N°›</a:t>
            </a:fld>
            <a:endParaRPr lang="fr-FR"/>
          </a:p>
        </p:txBody>
      </p:sp>
    </p:spTree>
    <p:extLst>
      <p:ext uri="{BB962C8B-B14F-4D97-AF65-F5344CB8AC3E}">
        <p14:creationId xmlns:p14="http://schemas.microsoft.com/office/powerpoint/2010/main" val="3438220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78A3748-5219-4490-9F36-AC9292B00EE9}" type="datetimeFigureOut">
              <a:rPr lang="fr-FR" smtClean="0"/>
              <a:t>16/05/2017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8195AD0-8D69-4B6C-AF15-09068FEFD8FB}" type="slidenum">
              <a:rPr lang="fr-FR" smtClean="0"/>
              <a:t>‹N°›</a:t>
            </a:fld>
            <a:endParaRPr lang="fr-FR"/>
          </a:p>
        </p:txBody>
      </p:sp>
    </p:spTree>
    <p:extLst>
      <p:ext uri="{BB962C8B-B14F-4D97-AF65-F5344CB8AC3E}">
        <p14:creationId xmlns:p14="http://schemas.microsoft.com/office/powerpoint/2010/main" val="638392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78A3748-5219-4490-9F36-AC9292B00EE9}" type="datetimeFigureOut">
              <a:rPr lang="fr-FR" smtClean="0"/>
              <a:t>16/05/2017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8195AD0-8D69-4B6C-AF15-09068FEFD8FB}" type="slidenum">
              <a:rPr lang="fr-FR" smtClean="0"/>
              <a:t>‹N°›</a:t>
            </a:fld>
            <a:endParaRPr lang="fr-FR"/>
          </a:p>
        </p:txBody>
      </p:sp>
    </p:spTree>
    <p:extLst>
      <p:ext uri="{BB962C8B-B14F-4D97-AF65-F5344CB8AC3E}">
        <p14:creationId xmlns:p14="http://schemas.microsoft.com/office/powerpoint/2010/main" val="1298240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A3748-5219-4490-9F36-AC9292B00EE9}" type="datetimeFigureOut">
              <a:rPr lang="fr-FR" smtClean="0"/>
              <a:t>16/05/2017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95AD0-8D69-4B6C-AF15-09068FEFD8FB}" type="slidenum">
              <a:rPr lang="fr-FR" smtClean="0"/>
              <a:t>‹N°›</a:t>
            </a:fld>
            <a:endParaRPr lang="fr-FR"/>
          </a:p>
        </p:txBody>
      </p:sp>
    </p:spTree>
    <p:extLst>
      <p:ext uri="{BB962C8B-B14F-4D97-AF65-F5344CB8AC3E}">
        <p14:creationId xmlns:p14="http://schemas.microsoft.com/office/powerpoint/2010/main" val="3385503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a:solidFill>
                  <a:schemeClr val="accent1">
                    <a:lumMod val="75000"/>
                  </a:schemeClr>
                </a:solidFill>
              </a:rPr>
              <a:t>EPI « Réel et virtuel, de la science-fiction à la réalité »</a:t>
            </a:r>
          </a:p>
        </p:txBody>
      </p:sp>
      <p:sp>
        <p:nvSpPr>
          <p:cNvPr id="3" name="Sous-titre 2"/>
          <p:cNvSpPr>
            <a:spLocks noGrp="1"/>
          </p:cNvSpPr>
          <p:nvPr>
            <p:ph type="subTitle" idx="1"/>
          </p:nvPr>
        </p:nvSpPr>
        <p:spPr/>
        <p:txBody>
          <a:bodyPr/>
          <a:lstStyle/>
          <a:p>
            <a:r>
              <a:rPr lang="fr-FR" dirty="0"/>
              <a:t>Guilhem Andrieu – 3</a:t>
            </a:r>
            <a:r>
              <a:rPr lang="fr-FR" baseline="30000" dirty="0"/>
              <a:t>ème</a:t>
            </a:r>
            <a:r>
              <a:rPr lang="fr-FR" dirty="0"/>
              <a:t> B</a:t>
            </a:r>
          </a:p>
        </p:txBody>
      </p:sp>
    </p:spTree>
    <p:extLst>
      <p:ext uri="{BB962C8B-B14F-4D97-AF65-F5344CB8AC3E}">
        <p14:creationId xmlns:p14="http://schemas.microsoft.com/office/powerpoint/2010/main" val="1044952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838200" y="365125"/>
            <a:ext cx="10515600" cy="784167"/>
          </a:xfrm>
        </p:spPr>
        <p:txBody>
          <a:bodyPr>
            <a:normAutofit/>
          </a:bodyPr>
          <a:lstStyle/>
          <a:p>
            <a:r>
              <a:rPr lang="fr-FR" b="1" dirty="0">
                <a:solidFill>
                  <a:schemeClr val="accent1">
                    <a:lumMod val="75000"/>
                  </a:schemeClr>
                </a:solidFill>
              </a:rPr>
              <a:t>Fabrication robot</a:t>
            </a:r>
          </a:p>
        </p:txBody>
      </p:sp>
      <p:sp>
        <p:nvSpPr>
          <p:cNvPr id="5" name="Espace réservé du contenu 4"/>
          <p:cNvSpPr>
            <a:spLocks noGrp="1"/>
          </p:cNvSpPr>
          <p:nvPr>
            <p:ph idx="1"/>
          </p:nvPr>
        </p:nvSpPr>
        <p:spPr>
          <a:xfrm>
            <a:off x="838200" y="1190633"/>
            <a:ext cx="10515600" cy="885371"/>
          </a:xfrm>
          <a:prstGeom prst="rect">
            <a:avLst/>
          </a:prstGeom>
        </p:spPr>
        <p:txBody>
          <a:bodyPr wrap="square">
            <a:spAutoFit/>
          </a:bodyPr>
          <a:lstStyle/>
          <a:p>
            <a:r>
              <a:rPr lang="fr-FR" sz="2400" dirty="0"/>
              <a:t>1. La partie matérielle (hardware)</a:t>
            </a:r>
          </a:p>
          <a:p>
            <a:pPr marL="0" indent="0">
              <a:buNone/>
            </a:pPr>
            <a:r>
              <a:rPr lang="fr-FR" sz="2400" dirty="0"/>
              <a:t>Le Châssis</a:t>
            </a:r>
          </a:p>
        </p:txBody>
      </p:sp>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t="10137" r="281"/>
          <a:stretch/>
        </p:blipFill>
        <p:spPr>
          <a:xfrm>
            <a:off x="1216405" y="2076004"/>
            <a:ext cx="9756396" cy="4677738"/>
          </a:xfrm>
          <a:prstGeom prst="rect">
            <a:avLst/>
          </a:prstGeom>
        </p:spPr>
      </p:pic>
    </p:spTree>
    <p:extLst>
      <p:ext uri="{BB962C8B-B14F-4D97-AF65-F5344CB8AC3E}">
        <p14:creationId xmlns:p14="http://schemas.microsoft.com/office/powerpoint/2010/main" val="946384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838200" y="365125"/>
            <a:ext cx="10515600" cy="784167"/>
          </a:xfrm>
        </p:spPr>
        <p:txBody>
          <a:bodyPr>
            <a:normAutofit/>
          </a:bodyPr>
          <a:lstStyle/>
          <a:p>
            <a:r>
              <a:rPr lang="fr-FR" b="1" dirty="0">
                <a:solidFill>
                  <a:schemeClr val="accent1">
                    <a:lumMod val="75000"/>
                  </a:schemeClr>
                </a:solidFill>
              </a:rPr>
              <a:t>Fabrication robot</a:t>
            </a:r>
          </a:p>
        </p:txBody>
      </p:sp>
      <p:sp>
        <p:nvSpPr>
          <p:cNvPr id="5" name="Espace réservé du contenu 4"/>
          <p:cNvSpPr>
            <a:spLocks noGrp="1"/>
          </p:cNvSpPr>
          <p:nvPr>
            <p:ph idx="1"/>
          </p:nvPr>
        </p:nvSpPr>
        <p:spPr>
          <a:xfrm>
            <a:off x="838200" y="1122922"/>
            <a:ext cx="10515600" cy="885371"/>
          </a:xfrm>
          <a:prstGeom prst="rect">
            <a:avLst/>
          </a:prstGeom>
        </p:spPr>
        <p:txBody>
          <a:bodyPr wrap="square">
            <a:spAutoFit/>
          </a:bodyPr>
          <a:lstStyle/>
          <a:p>
            <a:r>
              <a:rPr lang="fr-FR" sz="2400" dirty="0"/>
              <a:t>1. La partie matérielle (hardware)</a:t>
            </a:r>
          </a:p>
          <a:p>
            <a:pPr marL="0" indent="0">
              <a:buNone/>
            </a:pPr>
            <a:r>
              <a:rPr lang="fr-FR" sz="2400" dirty="0"/>
              <a:t>La motorisation</a:t>
            </a:r>
          </a:p>
        </p:txBody>
      </p:sp>
      <p:grpSp>
        <p:nvGrpSpPr>
          <p:cNvPr id="44" name="Groupe 43"/>
          <p:cNvGrpSpPr/>
          <p:nvPr/>
        </p:nvGrpSpPr>
        <p:grpSpPr>
          <a:xfrm>
            <a:off x="7241286" y="1122922"/>
            <a:ext cx="4112514" cy="2812354"/>
            <a:chOff x="7029274" y="1114156"/>
            <a:chExt cx="4112514" cy="2812354"/>
          </a:xfrm>
        </p:grpSpPr>
        <p:sp>
          <p:nvSpPr>
            <p:cNvPr id="8" name="Étoile : 24 branches 7"/>
            <p:cNvSpPr/>
            <p:nvPr/>
          </p:nvSpPr>
          <p:spPr>
            <a:xfrm>
              <a:off x="8615493" y="2545187"/>
              <a:ext cx="1182847" cy="1140903"/>
            </a:xfrm>
            <a:prstGeom prst="star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7029274" y="2052225"/>
              <a:ext cx="1261145" cy="6459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8833607" y="2241958"/>
              <a:ext cx="746621" cy="2894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11"/>
            <p:cNvCxnSpPr>
              <a:cxnSpLocks/>
            </p:cNvCxnSpPr>
            <p:nvPr/>
          </p:nvCxnSpPr>
          <p:spPr>
            <a:xfrm>
              <a:off x="8279934" y="2378978"/>
              <a:ext cx="5536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arallélogramme 19"/>
            <p:cNvSpPr/>
            <p:nvPr/>
          </p:nvSpPr>
          <p:spPr>
            <a:xfrm>
              <a:off x="8917498" y="2241957"/>
              <a:ext cx="142613" cy="289421"/>
            </a:xfrm>
            <a:prstGeom prst="parallelogram">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Parallélogramme 20"/>
            <p:cNvSpPr/>
            <p:nvPr/>
          </p:nvSpPr>
          <p:spPr>
            <a:xfrm>
              <a:off x="9144002" y="2241957"/>
              <a:ext cx="142612" cy="274043"/>
            </a:xfrm>
            <a:prstGeom prst="parallelogram">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Parallélogramme 21"/>
            <p:cNvSpPr/>
            <p:nvPr/>
          </p:nvSpPr>
          <p:spPr>
            <a:xfrm>
              <a:off x="9336947" y="2241957"/>
              <a:ext cx="159390" cy="289421"/>
            </a:xfrm>
            <a:prstGeom prst="parallelogram">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droit avec flèche 23"/>
            <p:cNvCxnSpPr>
              <a:cxnSpLocks/>
            </p:cNvCxnSpPr>
            <p:nvPr/>
          </p:nvCxnSpPr>
          <p:spPr>
            <a:xfrm flipH="1">
              <a:off x="9336947" y="1741327"/>
              <a:ext cx="583032" cy="40957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a:cxnSpLocks/>
            </p:cNvCxnSpPr>
            <p:nvPr/>
          </p:nvCxnSpPr>
          <p:spPr>
            <a:xfrm flipV="1">
              <a:off x="8279934" y="3254929"/>
              <a:ext cx="780177" cy="48691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cxnSpLocks/>
            </p:cNvCxnSpPr>
            <p:nvPr/>
          </p:nvCxnSpPr>
          <p:spPr>
            <a:xfrm>
              <a:off x="7519332" y="1512802"/>
              <a:ext cx="281031" cy="638103"/>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9" name="ZoneTexte 38"/>
            <p:cNvSpPr txBox="1"/>
            <p:nvPr/>
          </p:nvSpPr>
          <p:spPr>
            <a:xfrm>
              <a:off x="7385024" y="3557178"/>
              <a:ext cx="830677" cy="369332"/>
            </a:xfrm>
            <a:prstGeom prst="rect">
              <a:avLst/>
            </a:prstGeom>
            <a:noFill/>
          </p:spPr>
          <p:txBody>
            <a:bodyPr wrap="none" rtlCol="0">
              <a:spAutoFit/>
            </a:bodyPr>
            <a:lstStyle/>
            <a:p>
              <a:r>
                <a:rPr lang="fr-FR" dirty="0"/>
                <a:t>Pignon</a:t>
              </a:r>
            </a:p>
          </p:txBody>
        </p:sp>
        <p:sp>
          <p:nvSpPr>
            <p:cNvPr id="40" name="ZoneTexte 39"/>
            <p:cNvSpPr txBox="1"/>
            <p:nvPr/>
          </p:nvSpPr>
          <p:spPr>
            <a:xfrm>
              <a:off x="9919979" y="1488743"/>
              <a:ext cx="1221809" cy="369332"/>
            </a:xfrm>
            <a:prstGeom prst="rect">
              <a:avLst/>
            </a:prstGeom>
            <a:noFill/>
          </p:spPr>
          <p:txBody>
            <a:bodyPr wrap="none" rtlCol="0">
              <a:spAutoFit/>
            </a:bodyPr>
            <a:lstStyle/>
            <a:p>
              <a:r>
                <a:rPr lang="fr-FR" dirty="0"/>
                <a:t>Vis sans fin</a:t>
              </a:r>
            </a:p>
          </p:txBody>
        </p:sp>
        <p:sp>
          <p:nvSpPr>
            <p:cNvPr id="41" name="ZoneTexte 40"/>
            <p:cNvSpPr txBox="1"/>
            <p:nvPr/>
          </p:nvSpPr>
          <p:spPr>
            <a:xfrm>
              <a:off x="7071581" y="1114156"/>
              <a:ext cx="895502" cy="369332"/>
            </a:xfrm>
            <a:prstGeom prst="rect">
              <a:avLst/>
            </a:prstGeom>
            <a:noFill/>
          </p:spPr>
          <p:txBody>
            <a:bodyPr wrap="none" rtlCol="0">
              <a:spAutoFit/>
            </a:bodyPr>
            <a:lstStyle/>
            <a:p>
              <a:r>
                <a:rPr lang="fr-FR" dirty="0"/>
                <a:t>Moteur</a:t>
              </a:r>
            </a:p>
          </p:txBody>
        </p:sp>
      </p:grpSp>
      <p:sp>
        <p:nvSpPr>
          <p:cNvPr id="48" name="Rectangle 47"/>
          <p:cNvSpPr/>
          <p:nvPr/>
        </p:nvSpPr>
        <p:spPr>
          <a:xfrm>
            <a:off x="7729692" y="4311181"/>
            <a:ext cx="2915937" cy="680270"/>
          </a:xfrm>
          <a:prstGeom prst="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Schéma du motoréducteur</a:t>
            </a:r>
          </a:p>
        </p:txBody>
      </p:sp>
      <p:sp>
        <p:nvSpPr>
          <p:cNvPr id="49" name="ZoneTexte 48"/>
          <p:cNvSpPr txBox="1"/>
          <p:nvPr/>
        </p:nvSpPr>
        <p:spPr>
          <a:xfrm>
            <a:off x="587999" y="4240076"/>
            <a:ext cx="5257422" cy="1723549"/>
          </a:xfrm>
          <a:prstGeom prst="rect">
            <a:avLst/>
          </a:prstGeom>
          <a:noFill/>
        </p:spPr>
        <p:txBody>
          <a:bodyPr wrap="square" rtlCol="0">
            <a:spAutoFit/>
          </a:bodyPr>
          <a:lstStyle/>
          <a:p>
            <a:r>
              <a:rPr lang="fr-FR" dirty="0"/>
              <a:t>Nous pouvons calculer la vitesse de l’axe à la sortie des moteurs(vitesse des roues) car on connait le rapport de réduction du motoréducteur (1/48) et la vitesse du moteur du moteur est 10500 tr/min.</a:t>
            </a:r>
          </a:p>
          <a:p>
            <a:endParaRPr lang="fr-FR" dirty="0"/>
          </a:p>
          <a:p>
            <a:r>
              <a:rPr lang="fr-FR" sz="1600" dirty="0" err="1"/>
              <a:t>Vitesse</a:t>
            </a:r>
            <a:r>
              <a:rPr lang="fr-FR" sz="1200" dirty="0" err="1"/>
              <a:t>axe</a:t>
            </a:r>
            <a:r>
              <a:rPr lang="fr-FR" sz="1600" dirty="0"/>
              <a:t> = (1/48) * 10500 = </a:t>
            </a:r>
            <a:r>
              <a:rPr lang="fr-FR" sz="1600" u="sng" dirty="0"/>
              <a:t>~218tr/min</a:t>
            </a:r>
          </a:p>
        </p:txBody>
      </p:sp>
      <p:sp>
        <p:nvSpPr>
          <p:cNvPr id="50" name="ZoneTexte 49"/>
          <p:cNvSpPr txBox="1"/>
          <p:nvPr/>
        </p:nvSpPr>
        <p:spPr>
          <a:xfrm>
            <a:off x="587999" y="2289595"/>
            <a:ext cx="4269751" cy="1754326"/>
          </a:xfrm>
          <a:prstGeom prst="rect">
            <a:avLst/>
          </a:prstGeom>
          <a:noFill/>
        </p:spPr>
        <p:txBody>
          <a:bodyPr wrap="square" rtlCol="0">
            <a:spAutoFit/>
          </a:bodyPr>
          <a:lstStyle/>
          <a:p>
            <a:r>
              <a:rPr lang="fr-FR" dirty="0"/>
              <a:t>La motorisation est un élément qui permet de faire avancer le robot. Elle est équipée d’un motoréducteur. Le motoréducteur est un élément qui permet de modifier le rapport de vitesse  entre l’axe d’entrée et l’axe de sortie.</a:t>
            </a:r>
          </a:p>
        </p:txBody>
      </p:sp>
    </p:spTree>
    <p:extLst>
      <p:ext uri="{BB962C8B-B14F-4D97-AF65-F5344CB8AC3E}">
        <p14:creationId xmlns:p14="http://schemas.microsoft.com/office/powerpoint/2010/main" val="1626236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838200" y="365125"/>
            <a:ext cx="10515600" cy="784167"/>
          </a:xfrm>
        </p:spPr>
        <p:txBody>
          <a:bodyPr>
            <a:normAutofit/>
          </a:bodyPr>
          <a:lstStyle/>
          <a:p>
            <a:r>
              <a:rPr lang="fr-FR" b="1" dirty="0">
                <a:solidFill>
                  <a:schemeClr val="accent1">
                    <a:lumMod val="75000"/>
                  </a:schemeClr>
                </a:solidFill>
              </a:rPr>
              <a:t>Fabrication robot</a:t>
            </a:r>
          </a:p>
        </p:txBody>
      </p:sp>
      <p:sp>
        <p:nvSpPr>
          <p:cNvPr id="5" name="Espace réservé du contenu 4"/>
          <p:cNvSpPr>
            <a:spLocks noGrp="1"/>
          </p:cNvSpPr>
          <p:nvPr>
            <p:ph idx="1"/>
          </p:nvPr>
        </p:nvSpPr>
        <p:spPr>
          <a:xfrm>
            <a:off x="838200" y="1258888"/>
            <a:ext cx="10515600" cy="885371"/>
          </a:xfrm>
          <a:prstGeom prst="rect">
            <a:avLst/>
          </a:prstGeom>
        </p:spPr>
        <p:txBody>
          <a:bodyPr wrap="square">
            <a:spAutoFit/>
          </a:bodyPr>
          <a:lstStyle/>
          <a:p>
            <a:r>
              <a:rPr lang="fr-FR" sz="2400" dirty="0"/>
              <a:t>1. La partie matérielle (hardware)</a:t>
            </a:r>
          </a:p>
          <a:p>
            <a:pPr marL="0" indent="0">
              <a:buNone/>
            </a:pPr>
            <a:r>
              <a:rPr lang="fr-FR" sz="2400" dirty="0"/>
              <a:t>Le support à piles</a:t>
            </a:r>
          </a:p>
        </p:txBody>
      </p:sp>
      <p:sp>
        <p:nvSpPr>
          <p:cNvPr id="2" name="ZoneTexte 1"/>
          <p:cNvSpPr txBox="1"/>
          <p:nvPr/>
        </p:nvSpPr>
        <p:spPr>
          <a:xfrm>
            <a:off x="1119188" y="2228371"/>
            <a:ext cx="4228050" cy="923330"/>
          </a:xfrm>
          <a:prstGeom prst="rect">
            <a:avLst/>
          </a:prstGeom>
          <a:noFill/>
        </p:spPr>
        <p:txBody>
          <a:bodyPr wrap="square" rtlCol="0">
            <a:spAutoFit/>
          </a:bodyPr>
          <a:lstStyle/>
          <a:p>
            <a:r>
              <a:rPr lang="fr-FR" dirty="0"/>
              <a:t>Le support pour pile sert à alimenter la motorisation et le microcontrôleur. Celui présent sur le robot peut contenir 3 piles</a:t>
            </a:r>
          </a:p>
        </p:txBody>
      </p:sp>
      <p:grpSp>
        <p:nvGrpSpPr>
          <p:cNvPr id="61" name="Groupe 60"/>
          <p:cNvGrpSpPr/>
          <p:nvPr/>
        </p:nvGrpSpPr>
        <p:grpSpPr>
          <a:xfrm>
            <a:off x="7458076" y="0"/>
            <a:ext cx="3800473" cy="5597961"/>
            <a:chOff x="7972426" y="352207"/>
            <a:chExt cx="3800473" cy="5597961"/>
          </a:xfrm>
        </p:grpSpPr>
        <p:sp>
          <p:nvSpPr>
            <p:cNvPr id="28" name="Rectangle 27"/>
            <p:cNvSpPr/>
            <p:nvPr/>
          </p:nvSpPr>
          <p:spPr>
            <a:xfrm>
              <a:off x="8477250" y="1258888"/>
              <a:ext cx="2714625" cy="381793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0" name="Connecteur droit 29"/>
            <p:cNvCxnSpPr>
              <a:cxnSpLocks/>
            </p:cNvCxnSpPr>
            <p:nvPr/>
          </p:nvCxnSpPr>
          <p:spPr>
            <a:xfrm flipH="1">
              <a:off x="8477250" y="1485900"/>
              <a:ext cx="27146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a:cxnSpLocks/>
            </p:cNvCxnSpPr>
            <p:nvPr/>
          </p:nvCxnSpPr>
          <p:spPr>
            <a:xfrm>
              <a:off x="8477250" y="4848225"/>
              <a:ext cx="27146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rganigramme : Opération manuelle 34"/>
            <p:cNvSpPr/>
            <p:nvPr/>
          </p:nvSpPr>
          <p:spPr>
            <a:xfrm>
              <a:off x="8777286" y="1475503"/>
              <a:ext cx="504825" cy="419100"/>
            </a:xfrm>
            <a:prstGeom prst="flowChartManualOperat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Organigramme : Opération manuelle 39"/>
            <p:cNvSpPr/>
            <p:nvPr/>
          </p:nvSpPr>
          <p:spPr>
            <a:xfrm rot="10800000">
              <a:off x="9582149" y="4429125"/>
              <a:ext cx="504825" cy="419100"/>
            </a:xfrm>
            <a:prstGeom prst="flowChartManualOperat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Organigramme : Opération manuelle 40"/>
            <p:cNvSpPr/>
            <p:nvPr/>
          </p:nvSpPr>
          <p:spPr>
            <a:xfrm>
              <a:off x="10387012" y="1475503"/>
              <a:ext cx="504825" cy="419100"/>
            </a:xfrm>
            <a:prstGeom prst="flowChartManualOperat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 avec coins rognés en haut 41"/>
            <p:cNvSpPr/>
            <p:nvPr/>
          </p:nvSpPr>
          <p:spPr>
            <a:xfrm>
              <a:off x="8886823" y="4762499"/>
              <a:ext cx="285750" cy="85725"/>
            </a:xfrm>
            <a:prstGeom prst="snip2Same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 avec coins rognés en haut 42"/>
            <p:cNvSpPr/>
            <p:nvPr/>
          </p:nvSpPr>
          <p:spPr>
            <a:xfrm>
              <a:off x="10496549" y="4762498"/>
              <a:ext cx="285750" cy="85725"/>
            </a:xfrm>
            <a:prstGeom prst="snip2Same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 avec coins rognés en haut 45"/>
            <p:cNvSpPr/>
            <p:nvPr/>
          </p:nvSpPr>
          <p:spPr>
            <a:xfrm rot="10800000">
              <a:off x="9691686" y="1483781"/>
              <a:ext cx="285750" cy="85725"/>
            </a:xfrm>
            <a:prstGeom prst="snip2Same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8" name="Connecteur : en angle 47"/>
            <p:cNvCxnSpPr>
              <a:stCxn id="42" idx="1"/>
            </p:cNvCxnSpPr>
            <p:nvPr/>
          </p:nvCxnSpPr>
          <p:spPr>
            <a:xfrm rot="5400000">
              <a:off x="8196262" y="4624388"/>
              <a:ext cx="609601" cy="1057273"/>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necteur : en angle 49"/>
            <p:cNvCxnSpPr>
              <a:stCxn id="41" idx="0"/>
            </p:cNvCxnSpPr>
            <p:nvPr/>
          </p:nvCxnSpPr>
          <p:spPr>
            <a:xfrm rot="5400000" flipH="1" flipV="1">
              <a:off x="10911323" y="613927"/>
              <a:ext cx="589678" cy="1133475"/>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Connecteur : en angle 51"/>
            <p:cNvCxnSpPr>
              <a:stCxn id="35" idx="0"/>
            </p:cNvCxnSpPr>
            <p:nvPr/>
          </p:nvCxnSpPr>
          <p:spPr>
            <a:xfrm rot="5400000" flipH="1" flipV="1">
              <a:off x="9389704" y="1030646"/>
              <a:ext cx="84853" cy="804862"/>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onnecteur droit 53"/>
            <p:cNvCxnSpPr>
              <a:endCxn id="46" idx="1"/>
            </p:cNvCxnSpPr>
            <p:nvPr/>
          </p:nvCxnSpPr>
          <p:spPr>
            <a:xfrm>
              <a:off x="9834561" y="1394241"/>
              <a:ext cx="0" cy="895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necteur : en angle 55"/>
            <p:cNvCxnSpPr>
              <a:stCxn id="40" idx="0"/>
            </p:cNvCxnSpPr>
            <p:nvPr/>
          </p:nvCxnSpPr>
          <p:spPr>
            <a:xfrm rot="16200000" flipH="1">
              <a:off x="10189367" y="4493418"/>
              <a:ext cx="95250" cy="804863"/>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a:stCxn id="43" idx="1"/>
            </p:cNvCxnSpPr>
            <p:nvPr/>
          </p:nvCxnSpPr>
          <p:spPr>
            <a:xfrm>
              <a:off x="10639424" y="4848223"/>
              <a:ext cx="0" cy="95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ZoneTexte 58"/>
            <p:cNvSpPr txBox="1"/>
            <p:nvPr/>
          </p:nvSpPr>
          <p:spPr>
            <a:xfrm>
              <a:off x="8294114" y="5303837"/>
              <a:ext cx="413896" cy="646331"/>
            </a:xfrm>
            <a:prstGeom prst="rect">
              <a:avLst/>
            </a:prstGeom>
            <a:noFill/>
          </p:spPr>
          <p:txBody>
            <a:bodyPr wrap="none" rtlCol="0">
              <a:spAutoFit/>
            </a:bodyPr>
            <a:lstStyle/>
            <a:p>
              <a:r>
                <a:rPr lang="fr-FR" sz="3600" dirty="0">
                  <a:solidFill>
                    <a:srgbClr val="FF0000"/>
                  </a:solidFill>
                </a:rPr>
                <a:t>+</a:t>
              </a:r>
              <a:endParaRPr lang="fr-FR" dirty="0">
                <a:solidFill>
                  <a:srgbClr val="FF0000"/>
                </a:solidFill>
              </a:endParaRPr>
            </a:p>
          </p:txBody>
        </p:sp>
        <p:sp>
          <p:nvSpPr>
            <p:cNvPr id="60" name="ZoneTexte 59"/>
            <p:cNvSpPr txBox="1"/>
            <p:nvPr/>
          </p:nvSpPr>
          <p:spPr>
            <a:xfrm>
              <a:off x="11043297" y="352207"/>
              <a:ext cx="325730" cy="646331"/>
            </a:xfrm>
            <a:prstGeom prst="rect">
              <a:avLst/>
            </a:prstGeom>
            <a:noFill/>
          </p:spPr>
          <p:txBody>
            <a:bodyPr wrap="none" rtlCol="0">
              <a:spAutoFit/>
            </a:bodyPr>
            <a:lstStyle/>
            <a:p>
              <a:r>
                <a:rPr lang="fr-FR" sz="3600" dirty="0">
                  <a:solidFill>
                    <a:srgbClr val="0070C0"/>
                  </a:solidFill>
                </a:rPr>
                <a:t>-</a:t>
              </a:r>
            </a:p>
          </p:txBody>
        </p:sp>
      </p:grpSp>
      <p:sp>
        <p:nvSpPr>
          <p:cNvPr id="62" name="Rectangle 61"/>
          <p:cNvSpPr/>
          <p:nvPr/>
        </p:nvSpPr>
        <p:spPr>
          <a:xfrm>
            <a:off x="7779765" y="5597961"/>
            <a:ext cx="3074912" cy="680270"/>
          </a:xfrm>
          <a:prstGeom prst="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Schéma du support à piles</a:t>
            </a:r>
          </a:p>
        </p:txBody>
      </p:sp>
      <p:sp>
        <p:nvSpPr>
          <p:cNvPr id="63" name="ZoneTexte 62"/>
          <p:cNvSpPr txBox="1"/>
          <p:nvPr/>
        </p:nvSpPr>
        <p:spPr>
          <a:xfrm>
            <a:off x="1119188" y="3149659"/>
            <a:ext cx="5114924" cy="923330"/>
          </a:xfrm>
          <a:prstGeom prst="rect">
            <a:avLst/>
          </a:prstGeom>
          <a:noFill/>
        </p:spPr>
        <p:txBody>
          <a:bodyPr wrap="square" rtlCol="0">
            <a:spAutoFit/>
          </a:bodyPr>
          <a:lstStyle/>
          <a:p>
            <a:r>
              <a:rPr lang="fr-FR" dirty="0"/>
              <a:t>Ces trois piles sont placés en série ce qui à pour effet que la tension  au borne du support est la somme de la tension de chaque pile.</a:t>
            </a:r>
          </a:p>
        </p:txBody>
      </p:sp>
      <p:sp>
        <p:nvSpPr>
          <p:cNvPr id="64" name="ZoneTexte 63"/>
          <p:cNvSpPr txBox="1"/>
          <p:nvPr/>
        </p:nvSpPr>
        <p:spPr>
          <a:xfrm>
            <a:off x="1128713" y="4129603"/>
            <a:ext cx="4967287" cy="923330"/>
          </a:xfrm>
          <a:prstGeom prst="rect">
            <a:avLst/>
          </a:prstGeom>
          <a:noFill/>
        </p:spPr>
        <p:txBody>
          <a:bodyPr wrap="square" rtlCol="0">
            <a:spAutoFit/>
          </a:bodyPr>
          <a:lstStyle/>
          <a:p>
            <a:r>
              <a:rPr lang="fr-FR" dirty="0"/>
              <a:t>Comme chaque pile a une tension de 1,5V la tension à la sortie est de </a:t>
            </a:r>
            <a:r>
              <a:rPr lang="fr-FR" u="sng" dirty="0"/>
              <a:t>4,5V</a:t>
            </a:r>
            <a:r>
              <a:rPr lang="fr-FR" dirty="0"/>
              <a:t> (3*1,5).</a:t>
            </a:r>
          </a:p>
          <a:p>
            <a:endParaRPr lang="fr-FR" dirty="0"/>
          </a:p>
        </p:txBody>
      </p:sp>
      <p:sp>
        <p:nvSpPr>
          <p:cNvPr id="65" name="ZoneTexte 64"/>
          <p:cNvSpPr txBox="1"/>
          <p:nvPr/>
        </p:nvSpPr>
        <p:spPr>
          <a:xfrm>
            <a:off x="1829021" y="4951630"/>
            <a:ext cx="3967162" cy="1477328"/>
          </a:xfrm>
          <a:prstGeom prst="rect">
            <a:avLst/>
          </a:prstGeom>
          <a:noFill/>
        </p:spPr>
        <p:txBody>
          <a:bodyPr wrap="square" rtlCol="0">
            <a:spAutoFit/>
          </a:bodyPr>
          <a:lstStyle/>
          <a:p>
            <a:r>
              <a:rPr lang="fr-FR" b="1" dirty="0">
                <a:solidFill>
                  <a:srgbClr val="0070C0"/>
                </a:solidFill>
              </a:rPr>
              <a:t>Remarque:</a:t>
            </a:r>
            <a:endParaRPr lang="fr-FR" dirty="0"/>
          </a:p>
          <a:p>
            <a:r>
              <a:rPr lang="fr-FR" dirty="0"/>
              <a:t>Si l’on augmente la tension au borne d’un moteur celui-ci accélère.</a:t>
            </a:r>
          </a:p>
          <a:p>
            <a:r>
              <a:rPr lang="fr-FR" dirty="0"/>
              <a:t>Si l’on augmente l’intensité au borne </a:t>
            </a:r>
          </a:p>
          <a:p>
            <a:r>
              <a:rPr lang="fr-FR" dirty="0"/>
              <a:t>D’un moteur  celui-ci est plus puissant.</a:t>
            </a:r>
          </a:p>
        </p:txBody>
      </p:sp>
    </p:spTree>
    <p:extLst>
      <p:ext uri="{BB962C8B-B14F-4D97-AF65-F5344CB8AC3E}">
        <p14:creationId xmlns:p14="http://schemas.microsoft.com/office/powerpoint/2010/main" val="1782236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838200" y="365125"/>
            <a:ext cx="10515600" cy="784167"/>
          </a:xfrm>
        </p:spPr>
        <p:txBody>
          <a:bodyPr>
            <a:normAutofit/>
          </a:bodyPr>
          <a:lstStyle/>
          <a:p>
            <a:r>
              <a:rPr lang="fr-FR" b="1" dirty="0">
                <a:solidFill>
                  <a:schemeClr val="accent1">
                    <a:lumMod val="75000"/>
                  </a:schemeClr>
                </a:solidFill>
              </a:rPr>
              <a:t>Fabrication robot</a:t>
            </a:r>
          </a:p>
        </p:txBody>
      </p:sp>
      <p:sp>
        <p:nvSpPr>
          <p:cNvPr id="5" name="Espace réservé du contenu 4"/>
          <p:cNvSpPr>
            <a:spLocks noGrp="1"/>
          </p:cNvSpPr>
          <p:nvPr>
            <p:ph idx="1"/>
          </p:nvPr>
        </p:nvSpPr>
        <p:spPr>
          <a:xfrm>
            <a:off x="838200" y="1190633"/>
            <a:ext cx="10515600" cy="885371"/>
          </a:xfrm>
          <a:prstGeom prst="rect">
            <a:avLst/>
          </a:prstGeom>
        </p:spPr>
        <p:txBody>
          <a:bodyPr wrap="square">
            <a:spAutoFit/>
          </a:bodyPr>
          <a:lstStyle/>
          <a:p>
            <a:r>
              <a:rPr lang="fr-FR" sz="2400" dirty="0"/>
              <a:t>1. La partie matérielle (hardware)</a:t>
            </a:r>
          </a:p>
          <a:p>
            <a:pPr marL="0" indent="0">
              <a:buNone/>
            </a:pPr>
            <a:r>
              <a:rPr lang="fr-FR" sz="2400" dirty="0"/>
              <a:t>Le </a:t>
            </a:r>
            <a:r>
              <a:rPr lang="fr-FR" sz="2400" dirty="0" err="1"/>
              <a:t>Microrupteur</a:t>
            </a:r>
            <a:r>
              <a:rPr lang="fr-FR" sz="2400" dirty="0"/>
              <a:t> à levier</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8100" y="2462212"/>
            <a:ext cx="4038600" cy="1552575"/>
          </a:xfrm>
          <a:prstGeom prst="rect">
            <a:avLst/>
          </a:prstGeom>
        </p:spPr>
      </p:pic>
      <p:sp>
        <p:nvSpPr>
          <p:cNvPr id="6" name="ZoneTexte 5"/>
          <p:cNvSpPr txBox="1"/>
          <p:nvPr/>
        </p:nvSpPr>
        <p:spPr>
          <a:xfrm>
            <a:off x="733425" y="2640567"/>
            <a:ext cx="5705475" cy="1754326"/>
          </a:xfrm>
          <a:prstGeom prst="rect">
            <a:avLst/>
          </a:prstGeom>
          <a:noFill/>
        </p:spPr>
        <p:txBody>
          <a:bodyPr wrap="square" rtlCol="0">
            <a:spAutoFit/>
          </a:bodyPr>
          <a:lstStyle/>
          <a:p>
            <a:r>
              <a:rPr lang="fr-FR" dirty="0"/>
              <a:t>Un </a:t>
            </a:r>
            <a:r>
              <a:rPr lang="fr-FR" dirty="0" err="1"/>
              <a:t>microrupteur</a:t>
            </a:r>
            <a:r>
              <a:rPr lang="fr-FR" dirty="0"/>
              <a:t> est un détecteur. Il est assez similaire à un bouton.</a:t>
            </a:r>
          </a:p>
          <a:p>
            <a:r>
              <a:rPr lang="fr-FR" dirty="0"/>
              <a:t>Il possède 3 broches(sorties) qui se nomment </a:t>
            </a:r>
          </a:p>
          <a:p>
            <a:pPr marL="285750" indent="-285750">
              <a:buFont typeface="Arial" panose="020B0604020202020204" pitchFamily="34" charset="0"/>
              <a:buChar char="•"/>
            </a:pPr>
            <a:r>
              <a:rPr lang="fr-FR" dirty="0"/>
              <a:t>NO: normalement ouvert</a:t>
            </a:r>
          </a:p>
          <a:p>
            <a:pPr marL="285750" indent="-285750">
              <a:buFont typeface="Arial" panose="020B0604020202020204" pitchFamily="34" charset="0"/>
              <a:buChar char="•"/>
            </a:pPr>
            <a:r>
              <a:rPr lang="fr-FR" dirty="0"/>
              <a:t>COM: commun</a:t>
            </a:r>
          </a:p>
          <a:p>
            <a:pPr marL="285750" indent="-285750">
              <a:buFont typeface="Arial" panose="020B0604020202020204" pitchFamily="34" charset="0"/>
              <a:buChar char="•"/>
            </a:pPr>
            <a:r>
              <a:rPr lang="fr-FR" dirty="0"/>
              <a:t>NF: normalement fermé</a:t>
            </a:r>
          </a:p>
        </p:txBody>
      </p:sp>
      <p:sp>
        <p:nvSpPr>
          <p:cNvPr id="12" name="ZoneTexte 11"/>
          <p:cNvSpPr txBox="1"/>
          <p:nvPr/>
        </p:nvSpPr>
        <p:spPr>
          <a:xfrm>
            <a:off x="628650" y="4394893"/>
            <a:ext cx="5591175" cy="1200329"/>
          </a:xfrm>
          <a:prstGeom prst="rect">
            <a:avLst/>
          </a:prstGeom>
          <a:noFill/>
        </p:spPr>
        <p:txBody>
          <a:bodyPr wrap="square" rtlCol="0">
            <a:spAutoFit/>
          </a:bodyPr>
          <a:lstStyle/>
          <a:p>
            <a:r>
              <a:rPr lang="fr-FR" dirty="0"/>
              <a:t>Dans le cas de notre robot, il n’y a que les broches No et Com qui sont utilisés car quand un objet appui sur le levier le courant passe par cette broche(No) et l’objet est détecté.</a:t>
            </a:r>
          </a:p>
        </p:txBody>
      </p:sp>
      <p:sp>
        <p:nvSpPr>
          <p:cNvPr id="14" name="Rectangle 13"/>
          <p:cNvSpPr/>
          <p:nvPr/>
        </p:nvSpPr>
        <p:spPr>
          <a:xfrm>
            <a:off x="7787519" y="4395034"/>
            <a:ext cx="3423406" cy="1200188"/>
          </a:xfrm>
          <a:prstGeom prst="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Schéma d’un </a:t>
            </a:r>
            <a:r>
              <a:rPr lang="fr-FR" dirty="0" err="1"/>
              <a:t>microrupteur</a:t>
            </a:r>
            <a:r>
              <a:rPr lang="fr-FR" dirty="0"/>
              <a:t> quand le levier est pressée(à droite) quand il est au repos(à gauche)</a:t>
            </a:r>
          </a:p>
        </p:txBody>
      </p:sp>
    </p:spTree>
    <p:extLst>
      <p:ext uri="{BB962C8B-B14F-4D97-AF65-F5344CB8AC3E}">
        <p14:creationId xmlns:p14="http://schemas.microsoft.com/office/powerpoint/2010/main" val="2893557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838200" y="365125"/>
            <a:ext cx="10515600" cy="784167"/>
          </a:xfrm>
        </p:spPr>
        <p:txBody>
          <a:bodyPr>
            <a:normAutofit/>
          </a:bodyPr>
          <a:lstStyle/>
          <a:p>
            <a:r>
              <a:rPr lang="fr-FR" b="1" dirty="0">
                <a:solidFill>
                  <a:schemeClr val="accent1">
                    <a:lumMod val="75000"/>
                  </a:schemeClr>
                </a:solidFill>
              </a:rPr>
              <a:t>Fabrication robot</a:t>
            </a:r>
          </a:p>
        </p:txBody>
      </p:sp>
      <p:sp>
        <p:nvSpPr>
          <p:cNvPr id="5" name="Espace réservé du contenu 4"/>
          <p:cNvSpPr>
            <a:spLocks noGrp="1"/>
          </p:cNvSpPr>
          <p:nvPr>
            <p:ph idx="1"/>
          </p:nvPr>
        </p:nvSpPr>
        <p:spPr>
          <a:xfrm>
            <a:off x="922964" y="1178246"/>
            <a:ext cx="10515600" cy="885371"/>
          </a:xfrm>
          <a:prstGeom prst="rect">
            <a:avLst/>
          </a:prstGeom>
        </p:spPr>
        <p:txBody>
          <a:bodyPr wrap="square">
            <a:spAutoFit/>
          </a:bodyPr>
          <a:lstStyle/>
          <a:p>
            <a:r>
              <a:rPr lang="fr-FR" sz="2400" dirty="0"/>
              <a:t>1. La partie matérielle (hardware)</a:t>
            </a:r>
          </a:p>
          <a:p>
            <a:pPr marL="0" indent="0">
              <a:buNone/>
            </a:pPr>
            <a:r>
              <a:rPr lang="fr-FR" sz="2400" dirty="0"/>
              <a:t>Le microcontrôleur </a:t>
            </a:r>
            <a:r>
              <a:rPr lang="fr-FR" sz="2400" dirty="0" err="1"/>
              <a:t>Picaxe</a:t>
            </a:r>
            <a:endParaRPr lang="fr-FR" sz="2400" dirty="0"/>
          </a:p>
        </p:txBody>
      </p:sp>
      <p:sp>
        <p:nvSpPr>
          <p:cNvPr id="2" name="ZoneTexte 1"/>
          <p:cNvSpPr txBox="1"/>
          <p:nvPr/>
        </p:nvSpPr>
        <p:spPr>
          <a:xfrm>
            <a:off x="1352027" y="2442069"/>
            <a:ext cx="4895849" cy="2031325"/>
          </a:xfrm>
          <a:prstGeom prst="rect">
            <a:avLst/>
          </a:prstGeom>
          <a:noFill/>
        </p:spPr>
        <p:txBody>
          <a:bodyPr wrap="square" rtlCol="0">
            <a:spAutoFit/>
          </a:bodyPr>
          <a:lstStyle/>
          <a:p>
            <a:r>
              <a:rPr lang="fr-FR" dirty="0"/>
              <a:t>Un microcontrôleur est un circuit intégré qui comprenant essentiellement un microprocesseur avec de la mémoire. Il peut être programmé sous différent langage selon le microcontrôleur.</a:t>
            </a:r>
          </a:p>
          <a:p>
            <a:r>
              <a:rPr lang="fr-FR" dirty="0"/>
              <a:t>Notre robot est lui équipé d’un microcontrôleur </a:t>
            </a:r>
            <a:r>
              <a:rPr lang="fr-FR" dirty="0" err="1"/>
              <a:t>Picaxe</a:t>
            </a:r>
            <a:r>
              <a:rPr lang="fr-FR" dirty="0"/>
              <a:t> qui se programme sous </a:t>
            </a:r>
            <a:r>
              <a:rPr lang="fr-FR" dirty="0" err="1"/>
              <a:t>Picaxe</a:t>
            </a:r>
            <a:r>
              <a:rPr lang="fr-FR" dirty="0"/>
              <a:t> (version bloc dans notre cas).</a:t>
            </a:r>
          </a:p>
        </p:txBody>
      </p:sp>
      <p:sp>
        <p:nvSpPr>
          <p:cNvPr id="3" name="ZoneTexte 2"/>
          <p:cNvSpPr txBox="1"/>
          <p:nvPr/>
        </p:nvSpPr>
        <p:spPr>
          <a:xfrm>
            <a:off x="1352027" y="4608695"/>
            <a:ext cx="4218264" cy="1477328"/>
          </a:xfrm>
          <a:prstGeom prst="rect">
            <a:avLst/>
          </a:prstGeom>
          <a:noFill/>
        </p:spPr>
        <p:txBody>
          <a:bodyPr wrap="square" rtlCol="0">
            <a:spAutoFit/>
          </a:bodyPr>
          <a:lstStyle/>
          <a:p>
            <a:r>
              <a:rPr lang="fr-FR" dirty="0"/>
              <a:t> le microcontrôleur sert à analyser les informations reçue des détecteurs(</a:t>
            </a:r>
            <a:r>
              <a:rPr lang="fr-FR" dirty="0" err="1"/>
              <a:t>microrupteurs</a:t>
            </a:r>
            <a:r>
              <a:rPr lang="fr-FR" dirty="0"/>
              <a:t>) et à commander les actionneurs (motorisation) en fonction du programme.</a:t>
            </a:r>
          </a:p>
        </p:txBody>
      </p:sp>
      <p:grpSp>
        <p:nvGrpSpPr>
          <p:cNvPr id="42" name="Groupe 41"/>
          <p:cNvGrpSpPr/>
          <p:nvPr/>
        </p:nvGrpSpPr>
        <p:grpSpPr>
          <a:xfrm>
            <a:off x="8140188" y="3457731"/>
            <a:ext cx="1946247" cy="2122416"/>
            <a:chOff x="8140188" y="3457731"/>
            <a:chExt cx="1946247" cy="2122416"/>
          </a:xfrm>
        </p:grpSpPr>
        <p:sp>
          <p:nvSpPr>
            <p:cNvPr id="6" name="Rectangle 5"/>
            <p:cNvSpPr/>
            <p:nvPr/>
          </p:nvSpPr>
          <p:spPr>
            <a:xfrm>
              <a:off x="8481197" y="3457731"/>
              <a:ext cx="1264230" cy="21224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8140188" y="3936399"/>
              <a:ext cx="341009" cy="23644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8959441" y="3457731"/>
              <a:ext cx="307739" cy="42626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8140188" y="4717714"/>
              <a:ext cx="341009" cy="23644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0" name="Rectangle 9"/>
            <p:cNvSpPr/>
            <p:nvPr/>
          </p:nvSpPr>
          <p:spPr>
            <a:xfrm>
              <a:off x="8140188" y="5113250"/>
              <a:ext cx="341009" cy="23644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1" name="Rectangle 10"/>
            <p:cNvSpPr/>
            <p:nvPr/>
          </p:nvSpPr>
          <p:spPr>
            <a:xfrm>
              <a:off x="8140188" y="4334055"/>
              <a:ext cx="341009" cy="23644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2" name="Rectangle 11"/>
            <p:cNvSpPr/>
            <p:nvPr/>
          </p:nvSpPr>
          <p:spPr>
            <a:xfrm>
              <a:off x="9745426" y="3936399"/>
              <a:ext cx="341009" cy="23644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3" name="Rectangle 12"/>
            <p:cNvSpPr/>
            <p:nvPr/>
          </p:nvSpPr>
          <p:spPr>
            <a:xfrm>
              <a:off x="9745426" y="4334055"/>
              <a:ext cx="341009" cy="23644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4" name="Rectangle 13"/>
            <p:cNvSpPr/>
            <p:nvPr/>
          </p:nvSpPr>
          <p:spPr>
            <a:xfrm>
              <a:off x="9745426" y="4737494"/>
              <a:ext cx="341009" cy="23644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5" name="Rectangle 14"/>
            <p:cNvSpPr/>
            <p:nvPr/>
          </p:nvSpPr>
          <p:spPr>
            <a:xfrm>
              <a:off x="9745426" y="5113250"/>
              <a:ext cx="341009" cy="23644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6" name="ZoneTexte 15"/>
            <p:cNvSpPr txBox="1"/>
            <p:nvPr/>
          </p:nvSpPr>
          <p:spPr>
            <a:xfrm>
              <a:off x="8505550" y="3937870"/>
              <a:ext cx="400823" cy="358386"/>
            </a:xfrm>
            <a:prstGeom prst="rect">
              <a:avLst/>
            </a:prstGeom>
            <a:noFill/>
          </p:spPr>
          <p:txBody>
            <a:bodyPr wrap="none" rtlCol="0">
              <a:spAutoFit/>
            </a:bodyPr>
            <a:lstStyle/>
            <a:p>
              <a:r>
                <a:rPr lang="fr-FR" sz="1600" dirty="0"/>
                <a:t>V+</a:t>
              </a:r>
            </a:p>
          </p:txBody>
        </p:sp>
        <p:sp>
          <p:nvSpPr>
            <p:cNvPr id="17" name="ZoneTexte 16"/>
            <p:cNvSpPr txBox="1"/>
            <p:nvPr/>
          </p:nvSpPr>
          <p:spPr>
            <a:xfrm>
              <a:off x="8488804" y="4276640"/>
              <a:ext cx="421483" cy="390967"/>
            </a:xfrm>
            <a:prstGeom prst="rect">
              <a:avLst/>
            </a:prstGeom>
            <a:noFill/>
          </p:spPr>
          <p:txBody>
            <a:bodyPr wrap="none" rtlCol="0">
              <a:spAutoFit/>
            </a:bodyPr>
            <a:lstStyle/>
            <a:p>
              <a:r>
                <a:rPr lang="fr-FR" dirty="0"/>
                <a:t>C5</a:t>
              </a:r>
            </a:p>
          </p:txBody>
        </p:sp>
        <p:sp>
          <p:nvSpPr>
            <p:cNvPr id="18" name="ZoneTexte 17"/>
            <p:cNvSpPr txBox="1"/>
            <p:nvPr/>
          </p:nvSpPr>
          <p:spPr>
            <a:xfrm>
              <a:off x="8505550" y="5042223"/>
              <a:ext cx="421483" cy="390967"/>
            </a:xfrm>
            <a:prstGeom prst="rect">
              <a:avLst/>
            </a:prstGeom>
            <a:noFill/>
          </p:spPr>
          <p:txBody>
            <a:bodyPr wrap="none" rtlCol="0">
              <a:spAutoFit/>
            </a:bodyPr>
            <a:lstStyle/>
            <a:p>
              <a:r>
                <a:rPr lang="fr-FR" dirty="0"/>
                <a:t>C3</a:t>
              </a:r>
            </a:p>
          </p:txBody>
        </p:sp>
        <p:sp>
          <p:nvSpPr>
            <p:cNvPr id="19" name="ZoneTexte 18"/>
            <p:cNvSpPr txBox="1"/>
            <p:nvPr/>
          </p:nvSpPr>
          <p:spPr>
            <a:xfrm>
              <a:off x="8495220" y="4640455"/>
              <a:ext cx="421483" cy="390967"/>
            </a:xfrm>
            <a:prstGeom prst="rect">
              <a:avLst/>
            </a:prstGeom>
            <a:noFill/>
          </p:spPr>
          <p:txBody>
            <a:bodyPr wrap="none" rtlCol="0">
              <a:spAutoFit/>
            </a:bodyPr>
            <a:lstStyle/>
            <a:p>
              <a:r>
                <a:rPr lang="fr-FR" dirty="0"/>
                <a:t>C4</a:t>
              </a:r>
            </a:p>
          </p:txBody>
        </p:sp>
        <p:sp>
          <p:nvSpPr>
            <p:cNvPr id="20" name="ZoneTexte 19"/>
            <p:cNvSpPr txBox="1"/>
            <p:nvPr/>
          </p:nvSpPr>
          <p:spPr>
            <a:xfrm>
              <a:off x="9330359" y="5042223"/>
              <a:ext cx="421483" cy="390967"/>
            </a:xfrm>
            <a:prstGeom prst="rect">
              <a:avLst/>
            </a:prstGeom>
            <a:noFill/>
          </p:spPr>
          <p:txBody>
            <a:bodyPr wrap="none" rtlCol="0">
              <a:spAutoFit/>
            </a:bodyPr>
            <a:lstStyle/>
            <a:p>
              <a:r>
                <a:rPr lang="fr-FR" dirty="0"/>
                <a:t>C2</a:t>
              </a:r>
            </a:p>
          </p:txBody>
        </p:sp>
        <p:sp>
          <p:nvSpPr>
            <p:cNvPr id="21" name="ZoneTexte 20"/>
            <p:cNvSpPr txBox="1"/>
            <p:nvPr/>
          </p:nvSpPr>
          <p:spPr>
            <a:xfrm>
              <a:off x="9327152" y="4664360"/>
              <a:ext cx="421483" cy="390967"/>
            </a:xfrm>
            <a:prstGeom prst="rect">
              <a:avLst/>
            </a:prstGeom>
            <a:noFill/>
          </p:spPr>
          <p:txBody>
            <a:bodyPr wrap="none" rtlCol="0">
              <a:spAutoFit/>
            </a:bodyPr>
            <a:lstStyle/>
            <a:p>
              <a:r>
                <a:rPr lang="fr-FR" dirty="0"/>
                <a:t>C1</a:t>
              </a:r>
            </a:p>
          </p:txBody>
        </p:sp>
        <p:sp>
          <p:nvSpPr>
            <p:cNvPr id="22" name="ZoneTexte 21"/>
            <p:cNvSpPr txBox="1"/>
            <p:nvPr/>
          </p:nvSpPr>
          <p:spPr>
            <a:xfrm>
              <a:off x="9327152" y="4230770"/>
              <a:ext cx="421483" cy="390967"/>
            </a:xfrm>
            <a:prstGeom prst="rect">
              <a:avLst/>
            </a:prstGeom>
            <a:noFill/>
          </p:spPr>
          <p:txBody>
            <a:bodyPr wrap="none" rtlCol="0">
              <a:spAutoFit/>
            </a:bodyPr>
            <a:lstStyle/>
            <a:p>
              <a:r>
                <a:rPr lang="fr-FR" dirty="0"/>
                <a:t>C0</a:t>
              </a:r>
            </a:p>
          </p:txBody>
        </p:sp>
        <p:sp>
          <p:nvSpPr>
            <p:cNvPr id="23" name="ZoneTexte 22"/>
            <p:cNvSpPr txBox="1"/>
            <p:nvPr/>
          </p:nvSpPr>
          <p:spPr>
            <a:xfrm>
              <a:off x="9345591" y="3859140"/>
              <a:ext cx="429430" cy="390967"/>
            </a:xfrm>
            <a:prstGeom prst="rect">
              <a:avLst/>
            </a:prstGeom>
            <a:noFill/>
          </p:spPr>
          <p:txBody>
            <a:bodyPr wrap="none" rtlCol="0">
              <a:spAutoFit/>
            </a:bodyPr>
            <a:lstStyle/>
            <a:p>
              <a:r>
                <a:rPr lang="fr-FR" dirty="0"/>
                <a:t>0V</a:t>
              </a:r>
            </a:p>
          </p:txBody>
        </p:sp>
      </p:grpSp>
      <p:grpSp>
        <p:nvGrpSpPr>
          <p:cNvPr id="39" name="Groupe 38"/>
          <p:cNvGrpSpPr/>
          <p:nvPr/>
        </p:nvGrpSpPr>
        <p:grpSpPr>
          <a:xfrm>
            <a:off x="6180764" y="1728500"/>
            <a:ext cx="5778983" cy="1195054"/>
            <a:chOff x="6375768" y="2067842"/>
            <a:chExt cx="5858898" cy="1214834"/>
          </a:xfrm>
        </p:grpSpPr>
        <p:sp>
          <p:nvSpPr>
            <p:cNvPr id="25" name="Rectangle 24"/>
            <p:cNvSpPr/>
            <p:nvPr/>
          </p:nvSpPr>
          <p:spPr>
            <a:xfrm>
              <a:off x="8321900" y="2547200"/>
              <a:ext cx="2123315" cy="709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Carte </a:t>
              </a:r>
              <a:r>
                <a:rPr lang="fr-FR" dirty="0" err="1"/>
                <a:t>Picaxe</a:t>
              </a:r>
              <a:r>
                <a:rPr lang="fr-FR" dirty="0"/>
                <a:t> programmable</a:t>
              </a:r>
            </a:p>
          </p:txBody>
        </p:sp>
        <p:cxnSp>
          <p:nvCxnSpPr>
            <p:cNvPr id="27" name="Connecteur droit avec flèche 26"/>
            <p:cNvCxnSpPr>
              <a:cxnSpLocks/>
            </p:cNvCxnSpPr>
            <p:nvPr/>
          </p:nvCxnSpPr>
          <p:spPr>
            <a:xfrm>
              <a:off x="10523186" y="2882567"/>
              <a:ext cx="319304"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cxnSpLocks/>
            </p:cNvCxnSpPr>
            <p:nvPr/>
          </p:nvCxnSpPr>
          <p:spPr>
            <a:xfrm>
              <a:off x="7910818" y="2901961"/>
              <a:ext cx="33311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6375768" y="2697901"/>
              <a:ext cx="1656667" cy="584775"/>
            </a:xfrm>
            <a:prstGeom prst="rect">
              <a:avLst/>
            </a:prstGeom>
            <a:noFill/>
          </p:spPr>
          <p:txBody>
            <a:bodyPr wrap="square" rtlCol="0">
              <a:spAutoFit/>
            </a:bodyPr>
            <a:lstStyle/>
            <a:p>
              <a:pPr algn="ctr"/>
              <a:r>
                <a:rPr lang="fr-FR" sz="1600" dirty="0" err="1"/>
                <a:t>Microrupteur</a:t>
              </a:r>
              <a:r>
                <a:rPr lang="fr-FR" sz="1600" dirty="0"/>
                <a:t> à leviers</a:t>
              </a:r>
            </a:p>
          </p:txBody>
        </p:sp>
        <p:sp>
          <p:nvSpPr>
            <p:cNvPr id="31" name="ZoneTexte 30"/>
            <p:cNvSpPr txBox="1"/>
            <p:nvPr/>
          </p:nvSpPr>
          <p:spPr>
            <a:xfrm>
              <a:off x="10842490" y="2656961"/>
              <a:ext cx="1392176" cy="369332"/>
            </a:xfrm>
            <a:prstGeom prst="rect">
              <a:avLst/>
            </a:prstGeom>
            <a:noFill/>
          </p:spPr>
          <p:txBody>
            <a:bodyPr wrap="none" rtlCol="0">
              <a:spAutoFit/>
            </a:bodyPr>
            <a:lstStyle/>
            <a:p>
              <a:r>
                <a:rPr lang="fr-FR" dirty="0"/>
                <a:t>motorisation</a:t>
              </a:r>
            </a:p>
          </p:txBody>
        </p:sp>
        <p:sp>
          <p:nvSpPr>
            <p:cNvPr id="32" name="ZoneTexte 31"/>
            <p:cNvSpPr txBox="1"/>
            <p:nvPr/>
          </p:nvSpPr>
          <p:spPr>
            <a:xfrm>
              <a:off x="7843179" y="2067842"/>
              <a:ext cx="801501" cy="369332"/>
            </a:xfrm>
            <a:prstGeom prst="rect">
              <a:avLst/>
            </a:prstGeom>
            <a:noFill/>
          </p:spPr>
          <p:txBody>
            <a:bodyPr wrap="none" rtlCol="0">
              <a:spAutoFit/>
            </a:bodyPr>
            <a:lstStyle/>
            <a:p>
              <a:r>
                <a:rPr lang="fr-FR" dirty="0"/>
                <a:t>Entrée</a:t>
              </a:r>
            </a:p>
          </p:txBody>
        </p:sp>
        <p:sp>
          <p:nvSpPr>
            <p:cNvPr id="33" name="ZoneTexte 32"/>
            <p:cNvSpPr txBox="1"/>
            <p:nvPr/>
          </p:nvSpPr>
          <p:spPr>
            <a:xfrm>
              <a:off x="10333858" y="2094390"/>
              <a:ext cx="737702" cy="369332"/>
            </a:xfrm>
            <a:prstGeom prst="rect">
              <a:avLst/>
            </a:prstGeom>
            <a:noFill/>
          </p:spPr>
          <p:txBody>
            <a:bodyPr wrap="none" rtlCol="0">
              <a:spAutoFit/>
            </a:bodyPr>
            <a:lstStyle/>
            <a:p>
              <a:r>
                <a:rPr lang="fr-FR" dirty="0"/>
                <a:t>Sortie</a:t>
              </a:r>
            </a:p>
          </p:txBody>
        </p:sp>
      </p:grpSp>
      <p:sp>
        <p:nvSpPr>
          <p:cNvPr id="41" name="Rectangle 40"/>
          <p:cNvSpPr/>
          <p:nvPr/>
        </p:nvSpPr>
        <p:spPr>
          <a:xfrm>
            <a:off x="7095329" y="5862725"/>
            <a:ext cx="4278735" cy="600094"/>
          </a:xfrm>
          <a:prstGeom prst="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Schéma du nom des broches du microcontrôleur</a:t>
            </a:r>
          </a:p>
        </p:txBody>
      </p:sp>
    </p:spTree>
    <p:extLst>
      <p:ext uri="{BB962C8B-B14F-4D97-AF65-F5344CB8AC3E}">
        <p14:creationId xmlns:p14="http://schemas.microsoft.com/office/powerpoint/2010/main" val="3072338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a:extLst>
              <a:ext uri="{28A0092B-C50C-407E-A947-70E740481C1C}">
                <a14:useLocalDpi xmlns:a14="http://schemas.microsoft.com/office/drawing/2010/main" val="0"/>
              </a:ext>
            </a:extLst>
          </a:blip>
          <a:srcRect l="16812" t="6615" r="31349"/>
          <a:stretch/>
        </p:blipFill>
        <p:spPr>
          <a:xfrm>
            <a:off x="2995728" y="2245862"/>
            <a:ext cx="3852068" cy="3551972"/>
          </a:xfrm>
          <a:prstGeom prst="rect">
            <a:avLst/>
          </a:prstGeom>
        </p:spPr>
      </p:pic>
      <p:cxnSp>
        <p:nvCxnSpPr>
          <p:cNvPr id="9" name="Connecteur droit avec flèche 8"/>
          <p:cNvCxnSpPr>
            <a:cxnSpLocks/>
          </p:cNvCxnSpPr>
          <p:nvPr/>
        </p:nvCxnSpPr>
        <p:spPr>
          <a:xfrm flipH="1">
            <a:off x="6202781" y="2684475"/>
            <a:ext cx="1386317" cy="7965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cxnSpLocks/>
          </p:cNvCxnSpPr>
          <p:nvPr/>
        </p:nvCxnSpPr>
        <p:spPr>
          <a:xfrm flipH="1">
            <a:off x="6267385" y="2684476"/>
            <a:ext cx="1321713" cy="1730887"/>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17"/>
          <p:cNvCxnSpPr>
            <a:cxnSpLocks/>
          </p:cNvCxnSpPr>
          <p:nvPr/>
        </p:nvCxnSpPr>
        <p:spPr>
          <a:xfrm>
            <a:off x="7589097" y="2684476"/>
            <a:ext cx="88084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8581585" y="2499809"/>
            <a:ext cx="3409780" cy="369332"/>
          </a:xfrm>
          <a:prstGeom prst="rect">
            <a:avLst/>
          </a:prstGeom>
          <a:noFill/>
        </p:spPr>
        <p:txBody>
          <a:bodyPr wrap="none" rtlCol="0">
            <a:spAutoFit/>
          </a:bodyPr>
          <a:lstStyle/>
          <a:p>
            <a:r>
              <a:rPr lang="fr-FR" dirty="0" err="1"/>
              <a:t>Microrupteur</a:t>
            </a:r>
            <a:r>
              <a:rPr lang="fr-FR" dirty="0"/>
              <a:t> à leviers(détecteur)</a:t>
            </a:r>
          </a:p>
        </p:txBody>
      </p:sp>
      <p:cxnSp>
        <p:nvCxnSpPr>
          <p:cNvPr id="22" name="Connecteur droit avec flèche 21"/>
          <p:cNvCxnSpPr>
            <a:cxnSpLocks/>
          </p:cNvCxnSpPr>
          <p:nvPr/>
        </p:nvCxnSpPr>
        <p:spPr>
          <a:xfrm flipH="1" flipV="1">
            <a:off x="5061153" y="4556352"/>
            <a:ext cx="2597764" cy="11175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cxnSpLocks/>
          </p:cNvCxnSpPr>
          <p:nvPr/>
        </p:nvCxnSpPr>
        <p:spPr>
          <a:xfrm flipH="1" flipV="1">
            <a:off x="5066951" y="2945921"/>
            <a:ext cx="2614076" cy="27279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33"/>
          <p:cNvCxnSpPr>
            <a:cxnSpLocks/>
          </p:cNvCxnSpPr>
          <p:nvPr/>
        </p:nvCxnSpPr>
        <p:spPr>
          <a:xfrm>
            <a:off x="7681027" y="5673877"/>
            <a:ext cx="1725623" cy="32717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9594458" y="6066065"/>
            <a:ext cx="1508683" cy="369332"/>
          </a:xfrm>
          <a:prstGeom prst="rect">
            <a:avLst/>
          </a:prstGeom>
          <a:noFill/>
        </p:spPr>
        <p:txBody>
          <a:bodyPr wrap="none" rtlCol="0">
            <a:spAutoFit/>
          </a:bodyPr>
          <a:lstStyle/>
          <a:p>
            <a:r>
              <a:rPr lang="fr-FR" dirty="0"/>
              <a:t>Blocs moteurs</a:t>
            </a:r>
          </a:p>
        </p:txBody>
      </p:sp>
      <p:cxnSp>
        <p:nvCxnSpPr>
          <p:cNvPr id="46" name="Connecteur droit avec flèche 45"/>
          <p:cNvCxnSpPr>
            <a:cxnSpLocks/>
          </p:cNvCxnSpPr>
          <p:nvPr/>
        </p:nvCxnSpPr>
        <p:spPr>
          <a:xfrm flipV="1">
            <a:off x="2428058" y="4002901"/>
            <a:ext cx="1203192" cy="116186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a:cxnSpLocks/>
          </p:cNvCxnSpPr>
          <p:nvPr/>
        </p:nvCxnSpPr>
        <p:spPr>
          <a:xfrm>
            <a:off x="2901255" y="2575420"/>
            <a:ext cx="2043552" cy="123318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7" name="ZoneTexte 56"/>
          <p:cNvSpPr txBox="1"/>
          <p:nvPr/>
        </p:nvSpPr>
        <p:spPr>
          <a:xfrm>
            <a:off x="562211" y="4556352"/>
            <a:ext cx="1829347" cy="369332"/>
          </a:xfrm>
          <a:prstGeom prst="rect">
            <a:avLst/>
          </a:prstGeom>
          <a:noFill/>
        </p:spPr>
        <p:txBody>
          <a:bodyPr wrap="none" rtlCol="0">
            <a:spAutoFit/>
          </a:bodyPr>
          <a:lstStyle/>
          <a:p>
            <a:r>
              <a:rPr lang="fr-FR" dirty="0"/>
              <a:t>Support pour pile</a:t>
            </a:r>
          </a:p>
        </p:txBody>
      </p:sp>
      <p:sp>
        <p:nvSpPr>
          <p:cNvPr id="59" name="ZoneTexte 58"/>
          <p:cNvSpPr txBox="1"/>
          <p:nvPr/>
        </p:nvSpPr>
        <p:spPr>
          <a:xfrm>
            <a:off x="612270" y="2373721"/>
            <a:ext cx="2351156" cy="369332"/>
          </a:xfrm>
          <a:prstGeom prst="rect">
            <a:avLst/>
          </a:prstGeom>
          <a:noFill/>
        </p:spPr>
        <p:txBody>
          <a:bodyPr wrap="none" rtlCol="0">
            <a:spAutoFit/>
          </a:bodyPr>
          <a:lstStyle/>
          <a:p>
            <a:r>
              <a:rPr lang="fr-FR" dirty="0"/>
              <a:t>Microcontrôleur </a:t>
            </a:r>
            <a:r>
              <a:rPr lang="fr-FR" dirty="0" err="1"/>
              <a:t>Picaxe</a:t>
            </a:r>
            <a:endParaRPr lang="fr-FR" dirty="0"/>
          </a:p>
        </p:txBody>
      </p:sp>
      <p:sp>
        <p:nvSpPr>
          <p:cNvPr id="23" name="Titre 1"/>
          <p:cNvSpPr>
            <a:spLocks noGrp="1"/>
          </p:cNvSpPr>
          <p:nvPr>
            <p:ph type="title"/>
          </p:nvPr>
        </p:nvSpPr>
        <p:spPr>
          <a:xfrm>
            <a:off x="838200" y="365125"/>
            <a:ext cx="10515600" cy="784167"/>
          </a:xfrm>
        </p:spPr>
        <p:txBody>
          <a:bodyPr>
            <a:normAutofit/>
          </a:bodyPr>
          <a:lstStyle/>
          <a:p>
            <a:r>
              <a:rPr lang="fr-FR" b="1" dirty="0">
                <a:solidFill>
                  <a:schemeClr val="accent1">
                    <a:lumMod val="75000"/>
                  </a:schemeClr>
                </a:solidFill>
              </a:rPr>
              <a:t>Fabrication robot</a:t>
            </a:r>
          </a:p>
        </p:txBody>
      </p:sp>
      <p:sp>
        <p:nvSpPr>
          <p:cNvPr id="26" name="Rectangle 25"/>
          <p:cNvSpPr/>
          <p:nvPr/>
        </p:nvSpPr>
        <p:spPr>
          <a:xfrm>
            <a:off x="871755" y="1149291"/>
            <a:ext cx="4824369" cy="461665"/>
          </a:xfrm>
          <a:prstGeom prst="rect">
            <a:avLst/>
          </a:prstGeom>
        </p:spPr>
        <p:txBody>
          <a:bodyPr wrap="square">
            <a:spAutoFit/>
          </a:bodyPr>
          <a:lstStyle/>
          <a:p>
            <a:r>
              <a:rPr lang="fr-FR" sz="2400" dirty="0"/>
              <a:t>1. La partie matérielle (hardware)</a:t>
            </a:r>
          </a:p>
        </p:txBody>
      </p:sp>
      <p:pic>
        <p:nvPicPr>
          <p:cNvPr id="28" name="Imag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092" y="4889087"/>
            <a:ext cx="1445565" cy="1448161"/>
          </a:xfrm>
          <a:prstGeom prst="rect">
            <a:avLst/>
          </a:prstGeom>
        </p:spPr>
      </p:pic>
      <p:pic>
        <p:nvPicPr>
          <p:cNvPr id="29" name="Imag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2160" y="2986226"/>
            <a:ext cx="2351640" cy="868624"/>
          </a:xfrm>
          <a:prstGeom prst="rect">
            <a:avLst/>
          </a:prstGeom>
        </p:spPr>
      </p:pic>
      <p:pic>
        <p:nvPicPr>
          <p:cNvPr id="30" name="Espace réservé du contenu 9"/>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70342" y="2743053"/>
            <a:ext cx="1792885" cy="1196005"/>
          </a:xfr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78514" y="4691922"/>
            <a:ext cx="1286730" cy="1286730"/>
          </a:xfrm>
          <a:prstGeom prst="rect">
            <a:avLst/>
          </a:prstGeom>
        </p:spPr>
      </p:pic>
    </p:spTree>
    <p:extLst>
      <p:ext uri="{BB962C8B-B14F-4D97-AF65-F5344CB8AC3E}">
        <p14:creationId xmlns:p14="http://schemas.microsoft.com/office/powerpoint/2010/main" val="605228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838200" y="365125"/>
            <a:ext cx="10515600" cy="784167"/>
          </a:xfrm>
        </p:spPr>
        <p:txBody>
          <a:bodyPr>
            <a:normAutofit/>
          </a:bodyPr>
          <a:lstStyle/>
          <a:p>
            <a:r>
              <a:rPr lang="fr-FR" b="1" dirty="0">
                <a:solidFill>
                  <a:schemeClr val="accent1">
                    <a:lumMod val="75000"/>
                  </a:schemeClr>
                </a:solidFill>
              </a:rPr>
              <a:t>Fabrication robot</a:t>
            </a:r>
          </a:p>
        </p:txBody>
      </p:sp>
      <p:sp>
        <p:nvSpPr>
          <p:cNvPr id="5" name="Espace réservé du contenu 4"/>
          <p:cNvSpPr>
            <a:spLocks noGrp="1"/>
          </p:cNvSpPr>
          <p:nvPr>
            <p:ph idx="1"/>
          </p:nvPr>
        </p:nvSpPr>
        <p:spPr>
          <a:xfrm>
            <a:off x="838200" y="1258888"/>
            <a:ext cx="10515600" cy="369332"/>
          </a:xfrm>
          <a:prstGeom prst="rect">
            <a:avLst/>
          </a:prstGeom>
        </p:spPr>
        <p:txBody>
          <a:bodyPr wrap="square">
            <a:spAutoFit/>
          </a:bodyPr>
          <a:lstStyle/>
          <a:p>
            <a:r>
              <a:rPr lang="fr-FR" sz="2000" dirty="0"/>
              <a:t>2. La partie programmation (software)</a:t>
            </a:r>
          </a:p>
        </p:txBody>
      </p:sp>
      <p:sp>
        <p:nvSpPr>
          <p:cNvPr id="3" name="ZoneTexte 2"/>
          <p:cNvSpPr txBox="1"/>
          <p:nvPr/>
        </p:nvSpPr>
        <p:spPr>
          <a:xfrm>
            <a:off x="1132514" y="1929468"/>
            <a:ext cx="4035105" cy="1477328"/>
          </a:xfrm>
          <a:prstGeom prst="rect">
            <a:avLst/>
          </a:prstGeom>
          <a:noFill/>
        </p:spPr>
        <p:txBody>
          <a:bodyPr wrap="square" rtlCol="0">
            <a:spAutoFit/>
          </a:bodyPr>
          <a:lstStyle/>
          <a:p>
            <a:r>
              <a:rPr lang="fr-FR" dirty="0"/>
              <a:t>Pour que notre robot puisse contourner un obstacle , il faut qu’il puisse reculer puis tourner. Grace a la programmation nous pouvons créer un programme pour qu’il puisse exécuter cette manœuvre.  </a:t>
            </a:r>
          </a:p>
        </p:txBody>
      </p:sp>
      <p:sp>
        <p:nvSpPr>
          <p:cNvPr id="6" name="ZoneTexte 5"/>
          <p:cNvSpPr txBox="1"/>
          <p:nvPr/>
        </p:nvSpPr>
        <p:spPr>
          <a:xfrm>
            <a:off x="1468074" y="3766656"/>
            <a:ext cx="3699546" cy="923330"/>
          </a:xfrm>
          <a:prstGeom prst="rect">
            <a:avLst/>
          </a:prstGeom>
          <a:noFill/>
        </p:spPr>
        <p:txBody>
          <a:bodyPr wrap="square" rtlCol="0">
            <a:spAutoFit/>
          </a:bodyPr>
          <a:lstStyle/>
          <a:p>
            <a:r>
              <a:rPr lang="fr-FR" dirty="0"/>
              <a:t>Nous avons commencé par créer un schéma de l’algorithme que le robot devez exécuter.</a:t>
            </a:r>
          </a:p>
        </p:txBody>
      </p:sp>
      <p:sp>
        <p:nvSpPr>
          <p:cNvPr id="7" name="Rectangle : coins arrondis 6"/>
          <p:cNvSpPr/>
          <p:nvPr/>
        </p:nvSpPr>
        <p:spPr>
          <a:xfrm>
            <a:off x="7185166" y="1291743"/>
            <a:ext cx="1107347" cy="37750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Début</a:t>
            </a:r>
          </a:p>
        </p:txBody>
      </p:sp>
      <p:sp>
        <p:nvSpPr>
          <p:cNvPr id="12" name="Rectangle 11"/>
          <p:cNvSpPr/>
          <p:nvPr/>
        </p:nvSpPr>
        <p:spPr>
          <a:xfrm>
            <a:off x="6904133" y="3575540"/>
            <a:ext cx="1669414" cy="4194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reculer</a:t>
            </a:r>
          </a:p>
        </p:txBody>
      </p:sp>
      <p:sp>
        <p:nvSpPr>
          <p:cNvPr id="2" name="Organigramme : Décision 1"/>
          <p:cNvSpPr/>
          <p:nvPr/>
        </p:nvSpPr>
        <p:spPr>
          <a:xfrm>
            <a:off x="6256436" y="2148176"/>
            <a:ext cx="2964809" cy="1039912"/>
          </a:xfrm>
          <a:prstGeom prst="flowChartDecisi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Si </a:t>
            </a:r>
            <a:r>
              <a:rPr lang="fr-FR" dirty="0" err="1"/>
              <a:t>microrupteur</a:t>
            </a:r>
            <a:r>
              <a:rPr lang="fr-FR" dirty="0"/>
              <a:t> activé</a:t>
            </a:r>
          </a:p>
        </p:txBody>
      </p:sp>
      <p:sp>
        <p:nvSpPr>
          <p:cNvPr id="16" name="Rectangle 15"/>
          <p:cNvSpPr/>
          <p:nvPr/>
        </p:nvSpPr>
        <p:spPr>
          <a:xfrm>
            <a:off x="6904133" y="4337483"/>
            <a:ext cx="1669414" cy="56249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Tourner à droite</a:t>
            </a:r>
          </a:p>
        </p:txBody>
      </p:sp>
      <p:sp>
        <p:nvSpPr>
          <p:cNvPr id="17" name="Rectangle 16"/>
          <p:cNvSpPr/>
          <p:nvPr/>
        </p:nvSpPr>
        <p:spPr>
          <a:xfrm>
            <a:off x="9650828" y="2458407"/>
            <a:ext cx="1702972" cy="4194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avancer</a:t>
            </a:r>
          </a:p>
        </p:txBody>
      </p:sp>
      <p:cxnSp>
        <p:nvCxnSpPr>
          <p:cNvPr id="18" name="Connecteur droit 17"/>
          <p:cNvCxnSpPr>
            <a:cxnSpLocks/>
            <a:stCxn id="7" idx="2"/>
            <a:endCxn id="2" idx="0"/>
          </p:cNvCxnSpPr>
          <p:nvPr/>
        </p:nvCxnSpPr>
        <p:spPr>
          <a:xfrm>
            <a:off x="7738840" y="1669248"/>
            <a:ext cx="1" cy="47892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Connecteur droit 22"/>
          <p:cNvCxnSpPr>
            <a:stCxn id="2" idx="3"/>
            <a:endCxn id="17" idx="1"/>
          </p:cNvCxnSpPr>
          <p:nvPr/>
        </p:nvCxnSpPr>
        <p:spPr>
          <a:xfrm>
            <a:off x="9221245" y="2668132"/>
            <a:ext cx="42958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Connecteur droit 24"/>
          <p:cNvCxnSpPr>
            <a:stCxn id="2" idx="2"/>
            <a:endCxn id="12" idx="0"/>
          </p:cNvCxnSpPr>
          <p:nvPr/>
        </p:nvCxnSpPr>
        <p:spPr>
          <a:xfrm flipH="1">
            <a:off x="7738840" y="3188088"/>
            <a:ext cx="1" cy="3874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Connecteur droit 26"/>
          <p:cNvCxnSpPr>
            <a:stCxn id="12" idx="2"/>
            <a:endCxn id="16" idx="0"/>
          </p:cNvCxnSpPr>
          <p:nvPr/>
        </p:nvCxnSpPr>
        <p:spPr>
          <a:xfrm>
            <a:off x="7738840" y="3994989"/>
            <a:ext cx="0" cy="34249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Connecteur : en angle 28"/>
          <p:cNvCxnSpPr>
            <a:stCxn id="17" idx="3"/>
          </p:cNvCxnSpPr>
          <p:nvPr/>
        </p:nvCxnSpPr>
        <p:spPr>
          <a:xfrm flipH="1" flipV="1">
            <a:off x="7738839" y="1908712"/>
            <a:ext cx="3614961" cy="759420"/>
          </a:xfrm>
          <a:prstGeom prst="bentConnector3">
            <a:avLst>
              <a:gd name="adj1" fmla="val -6324"/>
            </a:avLst>
          </a:prstGeom>
          <a:ln w="38100"/>
        </p:spPr>
        <p:style>
          <a:lnRef idx="1">
            <a:schemeClr val="accent1"/>
          </a:lnRef>
          <a:fillRef idx="0">
            <a:schemeClr val="accent1"/>
          </a:fillRef>
          <a:effectRef idx="0">
            <a:schemeClr val="accent1"/>
          </a:effectRef>
          <a:fontRef idx="minor">
            <a:schemeClr val="tx1"/>
          </a:fontRef>
        </p:style>
      </p:cxnSp>
      <p:cxnSp>
        <p:nvCxnSpPr>
          <p:cNvPr id="31" name="Connecteur : en angle 30"/>
          <p:cNvCxnSpPr>
            <a:stCxn id="16" idx="2"/>
          </p:cNvCxnSpPr>
          <p:nvPr/>
        </p:nvCxnSpPr>
        <p:spPr>
          <a:xfrm rot="5400000" flipH="1">
            <a:off x="5286581" y="2447723"/>
            <a:ext cx="2992531" cy="1911987"/>
          </a:xfrm>
          <a:prstGeom prst="bentConnector3">
            <a:avLst>
              <a:gd name="adj1" fmla="val -7639"/>
            </a:avLst>
          </a:prstGeom>
          <a:ln w="38100"/>
        </p:spPr>
        <p:style>
          <a:lnRef idx="1">
            <a:schemeClr val="accent1"/>
          </a:lnRef>
          <a:fillRef idx="0">
            <a:schemeClr val="accent1"/>
          </a:fillRef>
          <a:effectRef idx="0">
            <a:schemeClr val="accent1"/>
          </a:effectRef>
          <a:fontRef idx="minor">
            <a:schemeClr val="tx1"/>
          </a:fontRef>
        </p:style>
      </p:cxnSp>
      <p:cxnSp>
        <p:nvCxnSpPr>
          <p:cNvPr id="33" name="Connecteur droit 32"/>
          <p:cNvCxnSpPr>
            <a:cxnSpLocks/>
          </p:cNvCxnSpPr>
          <p:nvPr/>
        </p:nvCxnSpPr>
        <p:spPr>
          <a:xfrm>
            <a:off x="5826853" y="1904219"/>
            <a:ext cx="1911985" cy="898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591989" y="5753668"/>
            <a:ext cx="4278735" cy="600094"/>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Schéma de l’</a:t>
            </a:r>
            <a:r>
              <a:rPr lang="fr-FR" dirty="0" err="1"/>
              <a:t>algorythme</a:t>
            </a:r>
            <a:r>
              <a:rPr lang="fr-FR" dirty="0"/>
              <a:t> du robot</a:t>
            </a:r>
          </a:p>
        </p:txBody>
      </p:sp>
      <p:sp>
        <p:nvSpPr>
          <p:cNvPr id="36" name="ZoneTexte 35"/>
          <p:cNvSpPr txBox="1"/>
          <p:nvPr/>
        </p:nvSpPr>
        <p:spPr>
          <a:xfrm>
            <a:off x="8968917" y="2249059"/>
            <a:ext cx="577402" cy="369332"/>
          </a:xfrm>
          <a:prstGeom prst="rect">
            <a:avLst/>
          </a:prstGeom>
          <a:noFill/>
        </p:spPr>
        <p:txBody>
          <a:bodyPr wrap="none" rtlCol="0">
            <a:spAutoFit/>
          </a:bodyPr>
          <a:lstStyle/>
          <a:p>
            <a:r>
              <a:rPr lang="fr-FR" dirty="0"/>
              <a:t>Non</a:t>
            </a:r>
          </a:p>
        </p:txBody>
      </p:sp>
      <p:sp>
        <p:nvSpPr>
          <p:cNvPr id="37" name="ZoneTexte 36"/>
          <p:cNvSpPr txBox="1"/>
          <p:nvPr/>
        </p:nvSpPr>
        <p:spPr>
          <a:xfrm>
            <a:off x="7842199" y="3144147"/>
            <a:ext cx="511679" cy="369332"/>
          </a:xfrm>
          <a:prstGeom prst="rect">
            <a:avLst/>
          </a:prstGeom>
          <a:noFill/>
        </p:spPr>
        <p:txBody>
          <a:bodyPr wrap="none" rtlCol="0">
            <a:spAutoFit/>
          </a:bodyPr>
          <a:lstStyle/>
          <a:p>
            <a:r>
              <a:rPr lang="fr-FR" dirty="0"/>
              <a:t>Oui</a:t>
            </a:r>
          </a:p>
        </p:txBody>
      </p:sp>
    </p:spTree>
    <p:extLst>
      <p:ext uri="{BB962C8B-B14F-4D97-AF65-F5344CB8AC3E}">
        <p14:creationId xmlns:p14="http://schemas.microsoft.com/office/powerpoint/2010/main" val="2249947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838200" y="365125"/>
            <a:ext cx="10515600" cy="784167"/>
          </a:xfrm>
        </p:spPr>
        <p:txBody>
          <a:bodyPr>
            <a:normAutofit/>
          </a:bodyPr>
          <a:lstStyle/>
          <a:p>
            <a:r>
              <a:rPr lang="fr-FR" b="1" dirty="0">
                <a:solidFill>
                  <a:schemeClr val="accent1">
                    <a:lumMod val="75000"/>
                  </a:schemeClr>
                </a:solidFill>
              </a:rPr>
              <a:t>Fabrication robot</a:t>
            </a:r>
          </a:p>
        </p:txBody>
      </p:sp>
      <p:sp>
        <p:nvSpPr>
          <p:cNvPr id="5" name="Espace réservé du contenu 4"/>
          <p:cNvSpPr>
            <a:spLocks noGrp="1"/>
          </p:cNvSpPr>
          <p:nvPr>
            <p:ph idx="1"/>
          </p:nvPr>
        </p:nvSpPr>
        <p:spPr>
          <a:xfrm>
            <a:off x="838200" y="1109528"/>
            <a:ext cx="10515600" cy="369332"/>
          </a:xfrm>
          <a:prstGeom prst="rect">
            <a:avLst/>
          </a:prstGeom>
        </p:spPr>
        <p:txBody>
          <a:bodyPr wrap="square">
            <a:spAutoFit/>
          </a:bodyPr>
          <a:lstStyle/>
          <a:p>
            <a:r>
              <a:rPr lang="fr-FR" sz="2000" dirty="0"/>
              <a:t>2. La partie programmation (software)</a:t>
            </a:r>
          </a:p>
        </p:txBody>
      </p:sp>
      <p:grpSp>
        <p:nvGrpSpPr>
          <p:cNvPr id="106" name="Groupe 105"/>
          <p:cNvGrpSpPr/>
          <p:nvPr/>
        </p:nvGrpSpPr>
        <p:grpSpPr>
          <a:xfrm>
            <a:off x="7216623" y="480109"/>
            <a:ext cx="4318240" cy="5101609"/>
            <a:chOff x="1352718" y="1628220"/>
            <a:chExt cx="4318240" cy="5101609"/>
          </a:xfrm>
        </p:grpSpPr>
        <p:sp>
          <p:nvSpPr>
            <p:cNvPr id="7" name="Rectangle : coins arrondis 6"/>
            <p:cNvSpPr/>
            <p:nvPr/>
          </p:nvSpPr>
          <p:spPr>
            <a:xfrm>
              <a:off x="1933658" y="2227577"/>
              <a:ext cx="1107347" cy="3775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Début</a:t>
              </a:r>
            </a:p>
          </p:txBody>
        </p:sp>
        <p:sp>
          <p:nvSpPr>
            <p:cNvPr id="12" name="Rectangle 11"/>
            <p:cNvSpPr/>
            <p:nvPr/>
          </p:nvSpPr>
          <p:spPr>
            <a:xfrm>
              <a:off x="1736515" y="4163645"/>
              <a:ext cx="1501630" cy="419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Désactiver C1</a:t>
              </a:r>
            </a:p>
          </p:txBody>
        </p:sp>
        <p:sp>
          <p:nvSpPr>
            <p:cNvPr id="8" name="Rectangle 7"/>
            <p:cNvSpPr/>
            <p:nvPr/>
          </p:nvSpPr>
          <p:spPr>
            <a:xfrm>
              <a:off x="3988963" y="1787156"/>
              <a:ext cx="1501630" cy="419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désactiver C4</a:t>
              </a:r>
            </a:p>
          </p:txBody>
        </p:sp>
        <p:sp>
          <p:nvSpPr>
            <p:cNvPr id="9" name="Rectangle 8"/>
            <p:cNvSpPr/>
            <p:nvPr/>
          </p:nvSpPr>
          <p:spPr>
            <a:xfrm>
              <a:off x="3988963" y="2298207"/>
              <a:ext cx="1501630" cy="419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désactiver C0</a:t>
              </a:r>
            </a:p>
          </p:txBody>
        </p:sp>
        <p:sp>
          <p:nvSpPr>
            <p:cNvPr id="10" name="Rectangle 9"/>
            <p:cNvSpPr/>
            <p:nvPr/>
          </p:nvSpPr>
          <p:spPr>
            <a:xfrm>
              <a:off x="3988963" y="3335341"/>
              <a:ext cx="1501630" cy="419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Activer C1</a:t>
              </a:r>
            </a:p>
          </p:txBody>
        </p:sp>
        <p:sp>
          <p:nvSpPr>
            <p:cNvPr id="11" name="Rectangle 10"/>
            <p:cNvSpPr/>
            <p:nvPr/>
          </p:nvSpPr>
          <p:spPr>
            <a:xfrm>
              <a:off x="3988963" y="2816774"/>
              <a:ext cx="1501630" cy="419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Activer C2</a:t>
              </a:r>
            </a:p>
          </p:txBody>
        </p:sp>
        <p:sp>
          <p:nvSpPr>
            <p:cNvPr id="2" name="Organigramme : Décision 1"/>
            <p:cNvSpPr/>
            <p:nvPr/>
          </p:nvSpPr>
          <p:spPr>
            <a:xfrm>
              <a:off x="1352718" y="3050438"/>
              <a:ext cx="2269225" cy="98925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Si C3 activé</a:t>
              </a:r>
            </a:p>
          </p:txBody>
        </p:sp>
        <p:sp>
          <p:nvSpPr>
            <p:cNvPr id="13" name="ZoneTexte 12"/>
            <p:cNvSpPr txBox="1"/>
            <p:nvPr/>
          </p:nvSpPr>
          <p:spPr>
            <a:xfrm>
              <a:off x="3333243" y="3113086"/>
              <a:ext cx="577402" cy="369332"/>
            </a:xfrm>
            <a:prstGeom prst="rect">
              <a:avLst/>
            </a:prstGeom>
            <a:noFill/>
          </p:spPr>
          <p:txBody>
            <a:bodyPr wrap="none" rtlCol="0">
              <a:spAutoFit/>
            </a:bodyPr>
            <a:lstStyle/>
            <a:p>
              <a:r>
                <a:rPr lang="fr-FR" dirty="0"/>
                <a:t>Non</a:t>
              </a:r>
            </a:p>
          </p:txBody>
        </p:sp>
        <p:sp>
          <p:nvSpPr>
            <p:cNvPr id="14" name="ZoneTexte 13"/>
            <p:cNvSpPr txBox="1"/>
            <p:nvPr/>
          </p:nvSpPr>
          <p:spPr>
            <a:xfrm>
              <a:off x="1677818" y="3794312"/>
              <a:ext cx="511679" cy="369332"/>
            </a:xfrm>
            <a:prstGeom prst="rect">
              <a:avLst/>
            </a:prstGeom>
            <a:noFill/>
          </p:spPr>
          <p:txBody>
            <a:bodyPr wrap="none" rtlCol="0">
              <a:spAutoFit/>
            </a:bodyPr>
            <a:lstStyle/>
            <a:p>
              <a:r>
                <a:rPr lang="fr-FR" dirty="0"/>
                <a:t>Oui</a:t>
              </a:r>
            </a:p>
          </p:txBody>
        </p:sp>
        <p:sp>
          <p:nvSpPr>
            <p:cNvPr id="15" name="Rectangle 14"/>
            <p:cNvSpPr/>
            <p:nvPr/>
          </p:nvSpPr>
          <p:spPr>
            <a:xfrm>
              <a:off x="1736515" y="4675426"/>
              <a:ext cx="1501630" cy="419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Désactiver C2</a:t>
              </a:r>
            </a:p>
          </p:txBody>
        </p:sp>
        <p:cxnSp>
          <p:nvCxnSpPr>
            <p:cNvPr id="20" name="Connecteur droit 19"/>
            <p:cNvCxnSpPr>
              <a:stCxn id="7" idx="2"/>
              <a:endCxn id="2" idx="0"/>
            </p:cNvCxnSpPr>
            <p:nvPr/>
          </p:nvCxnSpPr>
          <p:spPr>
            <a:xfrm flipH="1">
              <a:off x="2487331" y="2605082"/>
              <a:ext cx="1" cy="44535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Connecteur droit 33"/>
            <p:cNvCxnSpPr>
              <a:stCxn id="2" idx="3"/>
              <a:endCxn id="10" idx="1"/>
            </p:cNvCxnSpPr>
            <p:nvPr/>
          </p:nvCxnSpPr>
          <p:spPr>
            <a:xfrm>
              <a:off x="3621943" y="3545065"/>
              <a:ext cx="367020"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Connecteur droit 39"/>
            <p:cNvCxnSpPr>
              <a:stCxn id="11" idx="2"/>
              <a:endCxn id="10" idx="0"/>
            </p:cNvCxnSpPr>
            <p:nvPr/>
          </p:nvCxnSpPr>
          <p:spPr>
            <a:xfrm>
              <a:off x="4739778" y="3236223"/>
              <a:ext cx="0" cy="9911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Connecteur droit 41"/>
            <p:cNvCxnSpPr>
              <a:stCxn id="9" idx="2"/>
              <a:endCxn id="11" idx="0"/>
            </p:cNvCxnSpPr>
            <p:nvPr/>
          </p:nvCxnSpPr>
          <p:spPr>
            <a:xfrm>
              <a:off x="4739778" y="2717656"/>
              <a:ext cx="0" cy="9911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Connecteur droit 43"/>
            <p:cNvCxnSpPr>
              <a:stCxn id="8" idx="2"/>
              <a:endCxn id="9" idx="0"/>
            </p:cNvCxnSpPr>
            <p:nvPr/>
          </p:nvCxnSpPr>
          <p:spPr>
            <a:xfrm>
              <a:off x="4739778" y="2206605"/>
              <a:ext cx="0" cy="9160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Connecteur : en angle 45"/>
            <p:cNvCxnSpPr>
              <a:stCxn id="8" idx="1"/>
            </p:cNvCxnSpPr>
            <p:nvPr/>
          </p:nvCxnSpPr>
          <p:spPr>
            <a:xfrm rot="10800000" flipV="1">
              <a:off x="3372375" y="1996880"/>
              <a:ext cx="616589" cy="830879"/>
            </a:xfrm>
            <a:prstGeom prst="bentConnector2">
              <a:avLst/>
            </a:prstGeom>
            <a:ln w="38100"/>
          </p:spPr>
          <p:style>
            <a:lnRef idx="1">
              <a:schemeClr val="accent1"/>
            </a:lnRef>
            <a:fillRef idx="0">
              <a:schemeClr val="accent1"/>
            </a:fillRef>
            <a:effectRef idx="0">
              <a:schemeClr val="accent1"/>
            </a:effectRef>
            <a:fontRef idx="minor">
              <a:schemeClr val="tx1"/>
            </a:fontRef>
          </p:style>
        </p:cxnSp>
        <p:cxnSp>
          <p:nvCxnSpPr>
            <p:cNvPr id="48" name="Connecteur droit 47"/>
            <p:cNvCxnSpPr>
              <a:cxnSpLocks/>
            </p:cNvCxnSpPr>
            <p:nvPr/>
          </p:nvCxnSpPr>
          <p:spPr>
            <a:xfrm flipH="1">
              <a:off x="2487330" y="2827760"/>
              <a:ext cx="88504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1736515" y="5187207"/>
              <a:ext cx="1501630" cy="419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Activer C0</a:t>
              </a:r>
            </a:p>
          </p:txBody>
        </p:sp>
        <p:sp>
          <p:nvSpPr>
            <p:cNvPr id="53" name="Rectangle 52"/>
            <p:cNvSpPr/>
            <p:nvPr/>
          </p:nvSpPr>
          <p:spPr>
            <a:xfrm>
              <a:off x="1736515" y="5700741"/>
              <a:ext cx="1501630" cy="419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Activer C4</a:t>
              </a:r>
            </a:p>
          </p:txBody>
        </p:sp>
        <p:sp>
          <p:nvSpPr>
            <p:cNvPr id="54" name="Rectangle 53"/>
            <p:cNvSpPr/>
            <p:nvPr/>
          </p:nvSpPr>
          <p:spPr>
            <a:xfrm>
              <a:off x="1736515" y="6214275"/>
              <a:ext cx="1501630" cy="480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Attendre 2000 ms</a:t>
              </a:r>
            </a:p>
          </p:txBody>
        </p:sp>
        <p:cxnSp>
          <p:nvCxnSpPr>
            <p:cNvPr id="56" name="Connecteur droit 55"/>
            <p:cNvCxnSpPr>
              <a:stCxn id="2" idx="2"/>
              <a:endCxn id="12" idx="0"/>
            </p:cNvCxnSpPr>
            <p:nvPr/>
          </p:nvCxnSpPr>
          <p:spPr>
            <a:xfrm flipH="1">
              <a:off x="2487330" y="4039691"/>
              <a:ext cx="1" cy="1239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8" name="Connecteur droit 57"/>
            <p:cNvCxnSpPr>
              <a:stCxn id="12" idx="2"/>
              <a:endCxn id="15" idx="0"/>
            </p:cNvCxnSpPr>
            <p:nvPr/>
          </p:nvCxnSpPr>
          <p:spPr>
            <a:xfrm>
              <a:off x="2487330" y="4583094"/>
              <a:ext cx="0" cy="923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0" name="Connecteur droit 59"/>
            <p:cNvCxnSpPr>
              <a:stCxn id="15" idx="2"/>
              <a:endCxn id="52" idx="0"/>
            </p:cNvCxnSpPr>
            <p:nvPr/>
          </p:nvCxnSpPr>
          <p:spPr>
            <a:xfrm>
              <a:off x="2487330" y="5094875"/>
              <a:ext cx="0" cy="923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2" name="Connecteur droit 61"/>
            <p:cNvCxnSpPr>
              <a:stCxn id="52" idx="2"/>
              <a:endCxn id="53" idx="0"/>
            </p:cNvCxnSpPr>
            <p:nvPr/>
          </p:nvCxnSpPr>
          <p:spPr>
            <a:xfrm>
              <a:off x="2487330" y="5606656"/>
              <a:ext cx="0" cy="940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4" name="Connecteur droit 63"/>
            <p:cNvCxnSpPr>
              <a:stCxn id="53" idx="2"/>
              <a:endCxn id="54" idx="0"/>
            </p:cNvCxnSpPr>
            <p:nvPr/>
          </p:nvCxnSpPr>
          <p:spPr>
            <a:xfrm>
              <a:off x="2487330" y="6120190"/>
              <a:ext cx="0" cy="9408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3988960" y="5198407"/>
              <a:ext cx="1501630" cy="419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Activer C0</a:t>
              </a:r>
            </a:p>
          </p:txBody>
        </p:sp>
        <p:sp>
          <p:nvSpPr>
            <p:cNvPr id="66" name="Rectangle 65"/>
            <p:cNvSpPr/>
            <p:nvPr/>
          </p:nvSpPr>
          <p:spPr>
            <a:xfrm>
              <a:off x="3988960" y="5700740"/>
              <a:ext cx="1501630" cy="419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Désactiver C1</a:t>
              </a:r>
            </a:p>
          </p:txBody>
        </p:sp>
        <p:sp>
          <p:nvSpPr>
            <p:cNvPr id="67" name="Rectangle 66"/>
            <p:cNvSpPr/>
            <p:nvPr/>
          </p:nvSpPr>
          <p:spPr>
            <a:xfrm>
              <a:off x="3988960" y="6214275"/>
              <a:ext cx="1501630" cy="515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Attendre 500 ms</a:t>
              </a:r>
            </a:p>
          </p:txBody>
        </p:sp>
        <p:sp>
          <p:nvSpPr>
            <p:cNvPr id="68" name="Rectangle 67"/>
            <p:cNvSpPr/>
            <p:nvPr/>
          </p:nvSpPr>
          <p:spPr>
            <a:xfrm>
              <a:off x="3988960" y="4675425"/>
              <a:ext cx="1501630" cy="419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Désactiver C4</a:t>
              </a:r>
            </a:p>
          </p:txBody>
        </p:sp>
        <p:sp>
          <p:nvSpPr>
            <p:cNvPr id="69" name="Rectangle 68"/>
            <p:cNvSpPr/>
            <p:nvPr/>
          </p:nvSpPr>
          <p:spPr>
            <a:xfrm>
              <a:off x="3988963" y="4163644"/>
              <a:ext cx="1501630" cy="419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Activer C2</a:t>
              </a:r>
            </a:p>
          </p:txBody>
        </p:sp>
        <p:cxnSp>
          <p:nvCxnSpPr>
            <p:cNvPr id="71" name="Connecteur : en angle 70"/>
            <p:cNvCxnSpPr>
              <a:stCxn id="54" idx="3"/>
            </p:cNvCxnSpPr>
            <p:nvPr/>
          </p:nvCxnSpPr>
          <p:spPr>
            <a:xfrm flipV="1">
              <a:off x="3238145" y="3967993"/>
              <a:ext cx="383798" cy="2486352"/>
            </a:xfrm>
            <a:prstGeom prst="bentConnector2">
              <a:avLst/>
            </a:prstGeom>
            <a:ln w="38100"/>
          </p:spPr>
          <p:style>
            <a:lnRef idx="1">
              <a:schemeClr val="accent1"/>
            </a:lnRef>
            <a:fillRef idx="0">
              <a:schemeClr val="accent1"/>
            </a:fillRef>
            <a:effectRef idx="0">
              <a:schemeClr val="accent1"/>
            </a:effectRef>
            <a:fontRef idx="minor">
              <a:schemeClr val="tx1"/>
            </a:fontRef>
          </p:style>
        </p:cxnSp>
        <p:cxnSp>
          <p:nvCxnSpPr>
            <p:cNvPr id="73" name="Connecteur : en angle 72"/>
            <p:cNvCxnSpPr>
              <a:endCxn id="69" idx="0"/>
            </p:cNvCxnSpPr>
            <p:nvPr/>
          </p:nvCxnSpPr>
          <p:spPr>
            <a:xfrm>
              <a:off x="3613552" y="3959604"/>
              <a:ext cx="1126226" cy="204040"/>
            </a:xfrm>
            <a:prstGeom prst="bentConnector2">
              <a:avLst/>
            </a:prstGeom>
            <a:ln w="38100"/>
          </p:spPr>
          <p:style>
            <a:lnRef idx="1">
              <a:schemeClr val="accent1"/>
            </a:lnRef>
            <a:fillRef idx="0">
              <a:schemeClr val="accent1"/>
            </a:fillRef>
            <a:effectRef idx="0">
              <a:schemeClr val="accent1"/>
            </a:effectRef>
            <a:fontRef idx="minor">
              <a:schemeClr val="tx1"/>
            </a:fontRef>
          </p:style>
        </p:cxnSp>
        <p:cxnSp>
          <p:nvCxnSpPr>
            <p:cNvPr id="75" name="Connecteur droit 74"/>
            <p:cNvCxnSpPr>
              <a:stCxn id="69" idx="2"/>
              <a:endCxn id="68" idx="0"/>
            </p:cNvCxnSpPr>
            <p:nvPr/>
          </p:nvCxnSpPr>
          <p:spPr>
            <a:xfrm flipH="1">
              <a:off x="4739775" y="4583093"/>
              <a:ext cx="3" cy="923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flipH="1">
              <a:off x="4892175" y="4735493"/>
              <a:ext cx="3" cy="92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Connecteur droit 77"/>
            <p:cNvCxnSpPr>
              <a:cxnSpLocks/>
              <a:stCxn id="68" idx="2"/>
              <a:endCxn id="65" idx="0"/>
            </p:cNvCxnSpPr>
            <p:nvPr/>
          </p:nvCxnSpPr>
          <p:spPr>
            <a:xfrm>
              <a:off x="4739775" y="5094874"/>
              <a:ext cx="0" cy="10353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1" name="Connecteur droit 80"/>
            <p:cNvCxnSpPr>
              <a:cxnSpLocks/>
              <a:stCxn id="65" idx="2"/>
              <a:endCxn id="66" idx="0"/>
            </p:cNvCxnSpPr>
            <p:nvPr/>
          </p:nvCxnSpPr>
          <p:spPr>
            <a:xfrm>
              <a:off x="4739775" y="5617856"/>
              <a:ext cx="0" cy="828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4" name="Connecteur droit 83"/>
            <p:cNvCxnSpPr>
              <a:cxnSpLocks/>
              <a:stCxn id="66" idx="2"/>
              <a:endCxn id="67" idx="0"/>
            </p:cNvCxnSpPr>
            <p:nvPr/>
          </p:nvCxnSpPr>
          <p:spPr>
            <a:xfrm>
              <a:off x="4739775" y="6120189"/>
              <a:ext cx="0" cy="940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3" name="Connecteur : en angle 92"/>
            <p:cNvCxnSpPr>
              <a:stCxn id="67" idx="3"/>
            </p:cNvCxnSpPr>
            <p:nvPr/>
          </p:nvCxnSpPr>
          <p:spPr>
            <a:xfrm flipV="1">
              <a:off x="5490590" y="1628220"/>
              <a:ext cx="180368" cy="4843832"/>
            </a:xfrm>
            <a:prstGeom prst="bentConnector2">
              <a:avLst/>
            </a:prstGeom>
            <a:ln w="38100"/>
          </p:spPr>
          <p:style>
            <a:lnRef idx="1">
              <a:schemeClr val="accent1"/>
            </a:lnRef>
            <a:fillRef idx="0">
              <a:schemeClr val="accent1"/>
            </a:fillRef>
            <a:effectRef idx="0">
              <a:schemeClr val="accent1"/>
            </a:effectRef>
            <a:fontRef idx="minor">
              <a:schemeClr val="tx1"/>
            </a:fontRef>
          </p:style>
        </p:cxnSp>
        <p:cxnSp>
          <p:nvCxnSpPr>
            <p:cNvPr id="99" name="Connecteur droit 98"/>
            <p:cNvCxnSpPr/>
            <p:nvPr/>
          </p:nvCxnSpPr>
          <p:spPr>
            <a:xfrm flipH="1">
              <a:off x="1535185" y="1628220"/>
              <a:ext cx="413577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3" name="Connecteur droit 102"/>
            <p:cNvCxnSpPr/>
            <p:nvPr/>
          </p:nvCxnSpPr>
          <p:spPr>
            <a:xfrm flipH="1">
              <a:off x="1535185" y="2827760"/>
              <a:ext cx="95214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5" name="Connecteur droit 104"/>
            <p:cNvCxnSpPr/>
            <p:nvPr/>
          </p:nvCxnSpPr>
          <p:spPr>
            <a:xfrm>
              <a:off x="1535185" y="1628220"/>
              <a:ext cx="0" cy="119954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07" name="ZoneTexte 106"/>
          <p:cNvSpPr txBox="1"/>
          <p:nvPr/>
        </p:nvSpPr>
        <p:spPr>
          <a:xfrm>
            <a:off x="924424" y="1587065"/>
            <a:ext cx="5011329" cy="1200329"/>
          </a:xfrm>
          <a:prstGeom prst="rect">
            <a:avLst/>
          </a:prstGeom>
          <a:noFill/>
        </p:spPr>
        <p:txBody>
          <a:bodyPr wrap="square" rtlCol="0">
            <a:spAutoFit/>
          </a:bodyPr>
          <a:lstStyle/>
          <a:p>
            <a:r>
              <a:rPr lang="fr-FR" dirty="0"/>
              <a:t>Le schéma de l’algorithme a la même fonction que le précèdent mais on a cette fois ci cité le nom des broches du microcontrôleur pour commander les moteurs.</a:t>
            </a:r>
          </a:p>
        </p:txBody>
      </p:sp>
      <p:graphicFrame>
        <p:nvGraphicFramePr>
          <p:cNvPr id="108" name="Tableau 107"/>
          <p:cNvGraphicFramePr>
            <a:graphicFrameLocks noGrp="1"/>
          </p:cNvGraphicFramePr>
          <p:nvPr>
            <p:extLst>
              <p:ext uri="{D42A27DB-BD31-4B8C-83A1-F6EECF244321}">
                <p14:modId xmlns:p14="http://schemas.microsoft.com/office/powerpoint/2010/main" val="3732100893"/>
              </p:ext>
            </p:extLst>
          </p:nvPr>
        </p:nvGraphicFramePr>
        <p:xfrm>
          <a:off x="572852" y="2887833"/>
          <a:ext cx="6388953" cy="3749040"/>
        </p:xfrm>
        <a:graphic>
          <a:graphicData uri="http://schemas.openxmlformats.org/drawingml/2006/table">
            <a:tbl>
              <a:tblPr firstRow="1" bandRow="1">
                <a:tableStyleId>{5C22544A-7EE6-4342-B048-85BDC9FD1C3A}</a:tableStyleId>
              </a:tblPr>
              <a:tblGrid>
                <a:gridCol w="2314030">
                  <a:extLst>
                    <a:ext uri="{9D8B030D-6E8A-4147-A177-3AD203B41FA5}">
                      <a16:colId xmlns:a16="http://schemas.microsoft.com/office/drawing/2014/main" val="2464626800"/>
                    </a:ext>
                  </a:extLst>
                </a:gridCol>
                <a:gridCol w="2310846">
                  <a:extLst>
                    <a:ext uri="{9D8B030D-6E8A-4147-A177-3AD203B41FA5}">
                      <a16:colId xmlns:a16="http://schemas.microsoft.com/office/drawing/2014/main" val="4178013647"/>
                    </a:ext>
                  </a:extLst>
                </a:gridCol>
                <a:gridCol w="898662">
                  <a:extLst>
                    <a:ext uri="{9D8B030D-6E8A-4147-A177-3AD203B41FA5}">
                      <a16:colId xmlns:a16="http://schemas.microsoft.com/office/drawing/2014/main" val="268816680"/>
                    </a:ext>
                  </a:extLst>
                </a:gridCol>
                <a:gridCol w="865415">
                  <a:extLst>
                    <a:ext uri="{9D8B030D-6E8A-4147-A177-3AD203B41FA5}">
                      <a16:colId xmlns:a16="http://schemas.microsoft.com/office/drawing/2014/main" val="1693712212"/>
                    </a:ext>
                  </a:extLst>
                </a:gridCol>
              </a:tblGrid>
              <a:tr h="370840">
                <a:tc>
                  <a:txBody>
                    <a:bodyPr/>
                    <a:lstStyle/>
                    <a:p>
                      <a:r>
                        <a:rPr lang="fr-FR" dirty="0"/>
                        <a:t>Branchement des fils sur la carte</a:t>
                      </a:r>
                    </a:p>
                  </a:txBody>
                  <a:tcPr/>
                </a:tc>
                <a:tc>
                  <a:txBody>
                    <a:bodyPr/>
                    <a:lstStyle/>
                    <a:p>
                      <a:r>
                        <a:rPr lang="fr-FR" dirty="0"/>
                        <a:t>Numéro de la borne du microcontrôleur</a:t>
                      </a:r>
                    </a:p>
                  </a:txBody>
                  <a:tcPr/>
                </a:tc>
                <a:tc>
                  <a:txBody>
                    <a:bodyPr/>
                    <a:lstStyle/>
                    <a:p>
                      <a:r>
                        <a:rPr lang="fr-FR" dirty="0"/>
                        <a:t>Entrée</a:t>
                      </a:r>
                    </a:p>
                  </a:txBody>
                  <a:tcPr/>
                </a:tc>
                <a:tc>
                  <a:txBody>
                    <a:bodyPr/>
                    <a:lstStyle/>
                    <a:p>
                      <a:r>
                        <a:rPr lang="fr-FR" dirty="0"/>
                        <a:t>Sortie</a:t>
                      </a:r>
                    </a:p>
                  </a:txBody>
                  <a:tcPr/>
                </a:tc>
                <a:extLst>
                  <a:ext uri="{0D108BD9-81ED-4DB2-BD59-A6C34878D82A}">
                    <a16:rowId xmlns:a16="http://schemas.microsoft.com/office/drawing/2014/main" val="3356191168"/>
                  </a:ext>
                </a:extLst>
              </a:tr>
              <a:tr h="370840">
                <a:tc>
                  <a:txBody>
                    <a:bodyPr/>
                    <a:lstStyle/>
                    <a:p>
                      <a:r>
                        <a:rPr lang="fr-FR" dirty="0"/>
                        <a:t>Fil rouge moteur droit</a:t>
                      </a:r>
                    </a:p>
                  </a:txBody>
                  <a:tcPr/>
                </a:tc>
                <a:tc>
                  <a:txBody>
                    <a:bodyPr/>
                    <a:lstStyle/>
                    <a:p>
                      <a:pPr algn="ctr"/>
                      <a:r>
                        <a:rPr lang="fr-FR" dirty="0"/>
                        <a:t>C1</a:t>
                      </a:r>
                    </a:p>
                  </a:txBody>
                  <a:tcPr/>
                </a:tc>
                <a:tc>
                  <a:txBody>
                    <a:bodyPr/>
                    <a:lstStyle/>
                    <a:p>
                      <a:endParaRPr lang="fr-FR" dirty="0"/>
                    </a:p>
                  </a:txBody>
                  <a:tcPr/>
                </a:tc>
                <a:tc>
                  <a:txBody>
                    <a:bodyPr/>
                    <a:lstStyle/>
                    <a:p>
                      <a:pPr algn="ctr"/>
                      <a:r>
                        <a:rPr lang="fr-FR" sz="2000" dirty="0"/>
                        <a:t>X</a:t>
                      </a:r>
                    </a:p>
                  </a:txBody>
                  <a:tcPr/>
                </a:tc>
                <a:extLst>
                  <a:ext uri="{0D108BD9-81ED-4DB2-BD59-A6C34878D82A}">
                    <a16:rowId xmlns:a16="http://schemas.microsoft.com/office/drawing/2014/main" val="2754255354"/>
                  </a:ext>
                </a:extLst>
              </a:tr>
              <a:tr h="370840">
                <a:tc>
                  <a:txBody>
                    <a:bodyPr/>
                    <a:lstStyle/>
                    <a:p>
                      <a:r>
                        <a:rPr lang="fr-FR" dirty="0"/>
                        <a:t>Fil noir moteur droit</a:t>
                      </a:r>
                    </a:p>
                  </a:txBody>
                  <a:tcPr/>
                </a:tc>
                <a:tc>
                  <a:txBody>
                    <a:bodyPr/>
                    <a:lstStyle/>
                    <a:p>
                      <a:pPr algn="ctr"/>
                      <a:r>
                        <a:rPr lang="fr-FR" dirty="0"/>
                        <a:t>C0</a:t>
                      </a:r>
                    </a:p>
                  </a:txBody>
                  <a:tcPr/>
                </a:tc>
                <a:tc>
                  <a:txBody>
                    <a:bodyPr/>
                    <a:lstStyle/>
                    <a:p>
                      <a:endParaRPr lang="fr-FR" dirty="0"/>
                    </a:p>
                  </a:txBody>
                  <a:tcPr/>
                </a:tc>
                <a:tc>
                  <a:txBody>
                    <a:bodyPr/>
                    <a:lstStyle/>
                    <a:p>
                      <a:pPr algn="ctr"/>
                      <a:r>
                        <a:rPr lang="fr-FR" sz="2000" dirty="0"/>
                        <a:t>X</a:t>
                      </a:r>
                    </a:p>
                  </a:txBody>
                  <a:tcPr/>
                </a:tc>
                <a:extLst>
                  <a:ext uri="{0D108BD9-81ED-4DB2-BD59-A6C34878D82A}">
                    <a16:rowId xmlns:a16="http://schemas.microsoft.com/office/drawing/2014/main" val="1523161286"/>
                  </a:ext>
                </a:extLst>
              </a:tr>
              <a:tr h="370840">
                <a:tc>
                  <a:txBody>
                    <a:bodyPr/>
                    <a:lstStyle/>
                    <a:p>
                      <a:r>
                        <a:rPr lang="fr-FR" dirty="0"/>
                        <a:t>Fil rouge moteur gauche</a:t>
                      </a:r>
                    </a:p>
                  </a:txBody>
                  <a:tcPr/>
                </a:tc>
                <a:tc>
                  <a:txBody>
                    <a:bodyPr/>
                    <a:lstStyle/>
                    <a:p>
                      <a:pPr algn="ctr"/>
                      <a:r>
                        <a:rPr lang="fr-FR" dirty="0"/>
                        <a:t>C2</a:t>
                      </a:r>
                    </a:p>
                  </a:txBody>
                  <a:tcPr/>
                </a:tc>
                <a:tc>
                  <a:txBody>
                    <a:bodyPr/>
                    <a:lstStyle/>
                    <a:p>
                      <a:endParaRPr lang="fr-FR" dirty="0"/>
                    </a:p>
                  </a:txBody>
                  <a:tcPr/>
                </a:tc>
                <a:tc>
                  <a:txBody>
                    <a:bodyPr/>
                    <a:lstStyle/>
                    <a:p>
                      <a:pPr algn="ctr"/>
                      <a:r>
                        <a:rPr lang="fr-FR" sz="2000" dirty="0"/>
                        <a:t>X</a:t>
                      </a:r>
                    </a:p>
                  </a:txBody>
                  <a:tcPr/>
                </a:tc>
                <a:extLst>
                  <a:ext uri="{0D108BD9-81ED-4DB2-BD59-A6C34878D82A}">
                    <a16:rowId xmlns:a16="http://schemas.microsoft.com/office/drawing/2014/main" val="1957102655"/>
                  </a:ext>
                </a:extLst>
              </a:tr>
              <a:tr h="370840">
                <a:tc>
                  <a:txBody>
                    <a:bodyPr/>
                    <a:lstStyle/>
                    <a:p>
                      <a:r>
                        <a:rPr lang="fr-FR" dirty="0"/>
                        <a:t>Fil noir moteur gauche</a:t>
                      </a:r>
                    </a:p>
                  </a:txBody>
                  <a:tcPr/>
                </a:tc>
                <a:tc>
                  <a:txBody>
                    <a:bodyPr/>
                    <a:lstStyle/>
                    <a:p>
                      <a:pPr algn="ctr"/>
                      <a:r>
                        <a:rPr lang="fr-FR" dirty="0"/>
                        <a:t>C4</a:t>
                      </a:r>
                    </a:p>
                  </a:txBody>
                  <a:tcPr/>
                </a:tc>
                <a:tc>
                  <a:txBody>
                    <a:bodyPr/>
                    <a:lstStyle/>
                    <a:p>
                      <a:endParaRPr lang="fr-FR"/>
                    </a:p>
                  </a:txBody>
                  <a:tcPr/>
                </a:tc>
                <a:tc>
                  <a:txBody>
                    <a:bodyPr/>
                    <a:lstStyle/>
                    <a:p>
                      <a:pPr algn="ctr"/>
                      <a:r>
                        <a:rPr lang="fr-FR" sz="2000" dirty="0"/>
                        <a:t>X</a:t>
                      </a:r>
                    </a:p>
                  </a:txBody>
                  <a:tcPr/>
                </a:tc>
                <a:extLst>
                  <a:ext uri="{0D108BD9-81ED-4DB2-BD59-A6C34878D82A}">
                    <a16:rowId xmlns:a16="http://schemas.microsoft.com/office/drawing/2014/main" val="2696172732"/>
                  </a:ext>
                </a:extLst>
              </a:tr>
              <a:tr h="370840">
                <a:tc>
                  <a:txBody>
                    <a:bodyPr/>
                    <a:lstStyle/>
                    <a:p>
                      <a:r>
                        <a:rPr lang="fr-FR" dirty="0"/>
                        <a:t>Fil du </a:t>
                      </a:r>
                      <a:r>
                        <a:rPr lang="fr-FR" dirty="0" err="1"/>
                        <a:t>microrupteur</a:t>
                      </a:r>
                      <a:r>
                        <a:rPr lang="fr-FR" dirty="0"/>
                        <a:t> droit</a:t>
                      </a:r>
                    </a:p>
                  </a:txBody>
                  <a:tcPr/>
                </a:tc>
                <a:tc>
                  <a:txBody>
                    <a:bodyPr/>
                    <a:lstStyle/>
                    <a:p>
                      <a:pPr algn="ctr"/>
                      <a:r>
                        <a:rPr lang="fr-FR" dirty="0"/>
                        <a:t>C3</a:t>
                      </a:r>
                    </a:p>
                  </a:txBody>
                  <a:tcPr/>
                </a:tc>
                <a:tc>
                  <a:txBody>
                    <a:bodyPr/>
                    <a:lstStyle/>
                    <a:p>
                      <a:pPr algn="ctr"/>
                      <a:r>
                        <a:rPr lang="fr-FR" sz="2000" dirty="0"/>
                        <a:t>X</a:t>
                      </a:r>
                    </a:p>
                  </a:txBody>
                  <a:tcPr/>
                </a:tc>
                <a:tc>
                  <a:txBody>
                    <a:bodyPr/>
                    <a:lstStyle/>
                    <a:p>
                      <a:endParaRPr lang="fr-FR" dirty="0"/>
                    </a:p>
                  </a:txBody>
                  <a:tcPr/>
                </a:tc>
                <a:extLst>
                  <a:ext uri="{0D108BD9-81ED-4DB2-BD59-A6C34878D82A}">
                    <a16:rowId xmlns:a16="http://schemas.microsoft.com/office/drawing/2014/main" val="1329194706"/>
                  </a:ext>
                </a:extLst>
              </a:tr>
              <a:tr h="370840">
                <a:tc>
                  <a:txBody>
                    <a:bodyPr/>
                    <a:lstStyle/>
                    <a:p>
                      <a:r>
                        <a:rPr lang="fr-FR" dirty="0"/>
                        <a:t>Fil du </a:t>
                      </a:r>
                      <a:r>
                        <a:rPr lang="fr-FR" dirty="0" err="1"/>
                        <a:t>microrupteur</a:t>
                      </a:r>
                      <a:r>
                        <a:rPr lang="fr-FR" dirty="0"/>
                        <a:t> gauche</a:t>
                      </a:r>
                    </a:p>
                  </a:txBody>
                  <a:tcPr/>
                </a:tc>
                <a:tc>
                  <a:txBody>
                    <a:bodyPr/>
                    <a:lstStyle/>
                    <a:p>
                      <a:pPr algn="ctr"/>
                      <a:r>
                        <a:rPr lang="fr-FR" dirty="0"/>
                        <a:t>C3</a:t>
                      </a:r>
                    </a:p>
                  </a:txBody>
                  <a:tcPr/>
                </a:tc>
                <a:tc>
                  <a:txBody>
                    <a:bodyPr/>
                    <a:lstStyle/>
                    <a:p>
                      <a:pPr algn="ctr"/>
                      <a:r>
                        <a:rPr lang="fr-FR" sz="2000" dirty="0"/>
                        <a:t>X</a:t>
                      </a:r>
                    </a:p>
                  </a:txBody>
                  <a:tcPr/>
                </a:tc>
                <a:tc>
                  <a:txBody>
                    <a:bodyPr/>
                    <a:lstStyle/>
                    <a:p>
                      <a:endParaRPr lang="fr-FR" dirty="0"/>
                    </a:p>
                  </a:txBody>
                  <a:tcPr/>
                </a:tc>
                <a:extLst>
                  <a:ext uri="{0D108BD9-81ED-4DB2-BD59-A6C34878D82A}">
                    <a16:rowId xmlns:a16="http://schemas.microsoft.com/office/drawing/2014/main" val="196550742"/>
                  </a:ext>
                </a:extLst>
              </a:tr>
            </a:tbl>
          </a:graphicData>
        </a:graphic>
      </p:graphicFrame>
    </p:spTree>
    <p:extLst>
      <p:ext uri="{BB962C8B-B14F-4D97-AF65-F5344CB8AC3E}">
        <p14:creationId xmlns:p14="http://schemas.microsoft.com/office/powerpoint/2010/main" val="1305468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838200" y="365125"/>
            <a:ext cx="10515600" cy="784167"/>
          </a:xfrm>
        </p:spPr>
        <p:txBody>
          <a:bodyPr>
            <a:normAutofit/>
          </a:bodyPr>
          <a:lstStyle/>
          <a:p>
            <a:r>
              <a:rPr lang="fr-FR" b="1" dirty="0">
                <a:solidFill>
                  <a:schemeClr val="accent1">
                    <a:lumMod val="75000"/>
                  </a:schemeClr>
                </a:solidFill>
              </a:rPr>
              <a:t>Fabrication robot</a:t>
            </a:r>
          </a:p>
        </p:txBody>
      </p:sp>
      <p:sp>
        <p:nvSpPr>
          <p:cNvPr id="5" name="Espace réservé du contenu 4"/>
          <p:cNvSpPr>
            <a:spLocks noGrp="1"/>
          </p:cNvSpPr>
          <p:nvPr>
            <p:ph idx="1"/>
          </p:nvPr>
        </p:nvSpPr>
        <p:spPr>
          <a:xfrm>
            <a:off x="838200" y="1258888"/>
            <a:ext cx="10515600" cy="369332"/>
          </a:xfrm>
          <a:prstGeom prst="rect">
            <a:avLst/>
          </a:prstGeom>
        </p:spPr>
        <p:txBody>
          <a:bodyPr wrap="square">
            <a:spAutoFit/>
          </a:bodyPr>
          <a:lstStyle/>
          <a:p>
            <a:r>
              <a:rPr lang="fr-FR" sz="2000" dirty="0"/>
              <a:t>2. La partie programmation (software)</a:t>
            </a:r>
          </a:p>
        </p:txBody>
      </p:sp>
      <p:pic>
        <p:nvPicPr>
          <p:cNvPr id="9" name="Image 8"/>
          <p:cNvPicPr>
            <a:picLocks noChangeAspect="1"/>
          </p:cNvPicPr>
          <p:nvPr/>
        </p:nvPicPr>
        <p:blipFill rotWithShape="1">
          <a:blip r:embed="rId2">
            <a:extLst>
              <a:ext uri="{28A0092B-C50C-407E-A947-70E740481C1C}">
                <a14:useLocalDpi xmlns:a14="http://schemas.microsoft.com/office/drawing/2010/main" val="0"/>
              </a:ext>
            </a:extLst>
          </a:blip>
          <a:srcRect t="12986" r="75"/>
          <a:stretch/>
        </p:blipFill>
        <p:spPr>
          <a:xfrm>
            <a:off x="460696" y="1737816"/>
            <a:ext cx="11446362" cy="5027262"/>
          </a:xfrm>
          <a:prstGeom prst="rect">
            <a:avLst/>
          </a:prstGeom>
        </p:spPr>
      </p:pic>
    </p:spTree>
    <p:extLst>
      <p:ext uri="{BB962C8B-B14F-4D97-AF65-F5344CB8AC3E}">
        <p14:creationId xmlns:p14="http://schemas.microsoft.com/office/powerpoint/2010/main" val="4149853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838200" y="365125"/>
            <a:ext cx="10515600" cy="784167"/>
          </a:xfrm>
        </p:spPr>
        <p:txBody>
          <a:bodyPr>
            <a:normAutofit/>
          </a:bodyPr>
          <a:lstStyle/>
          <a:p>
            <a:r>
              <a:rPr lang="fr-FR" b="1" dirty="0">
                <a:solidFill>
                  <a:schemeClr val="accent1">
                    <a:lumMod val="75000"/>
                  </a:schemeClr>
                </a:solidFill>
              </a:rPr>
              <a:t>Fabrication robot</a:t>
            </a:r>
          </a:p>
        </p:txBody>
      </p:sp>
      <p:sp>
        <p:nvSpPr>
          <p:cNvPr id="5" name="Espace réservé du contenu 4"/>
          <p:cNvSpPr>
            <a:spLocks noGrp="1"/>
          </p:cNvSpPr>
          <p:nvPr>
            <p:ph idx="1"/>
          </p:nvPr>
        </p:nvSpPr>
        <p:spPr>
          <a:xfrm>
            <a:off x="838200" y="1258888"/>
            <a:ext cx="10515600" cy="369332"/>
          </a:xfrm>
          <a:prstGeom prst="rect">
            <a:avLst/>
          </a:prstGeom>
        </p:spPr>
        <p:txBody>
          <a:bodyPr wrap="square">
            <a:spAutoFit/>
          </a:bodyPr>
          <a:lstStyle/>
          <a:p>
            <a:r>
              <a:rPr lang="fr-FR" sz="2000" dirty="0"/>
              <a:t>2. La partie programmation (software)</a:t>
            </a:r>
          </a:p>
        </p:txBody>
      </p:sp>
      <p:pic>
        <p:nvPicPr>
          <p:cNvPr id="6" name="Image 5"/>
          <p:cNvPicPr>
            <a:picLocks noChangeAspect="1"/>
          </p:cNvPicPr>
          <p:nvPr/>
        </p:nvPicPr>
        <p:blipFill rotWithShape="1">
          <a:blip r:embed="rId2">
            <a:extLst>
              <a:ext uri="{28A0092B-C50C-407E-A947-70E740481C1C}">
                <a14:useLocalDpi xmlns:a14="http://schemas.microsoft.com/office/drawing/2010/main" val="0"/>
              </a:ext>
            </a:extLst>
          </a:blip>
          <a:srcRect t="13030"/>
          <a:stretch/>
        </p:blipFill>
        <p:spPr>
          <a:xfrm>
            <a:off x="485860" y="1585519"/>
            <a:ext cx="11294435" cy="5167619"/>
          </a:xfrm>
          <a:prstGeom prst="rect">
            <a:avLst/>
          </a:prstGeom>
        </p:spPr>
      </p:pic>
    </p:spTree>
    <p:extLst>
      <p:ext uri="{BB962C8B-B14F-4D97-AF65-F5344CB8AC3E}">
        <p14:creationId xmlns:p14="http://schemas.microsoft.com/office/powerpoint/2010/main" val="2363962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84167"/>
          </a:xfrm>
        </p:spPr>
        <p:txBody>
          <a:bodyPr>
            <a:normAutofit/>
          </a:bodyPr>
          <a:lstStyle/>
          <a:p>
            <a:r>
              <a:rPr lang="fr-FR" b="1" dirty="0">
                <a:solidFill>
                  <a:schemeClr val="accent1">
                    <a:lumMod val="75000"/>
                  </a:schemeClr>
                </a:solidFill>
              </a:rPr>
              <a:t>Problématique</a:t>
            </a:r>
          </a:p>
        </p:txBody>
      </p:sp>
      <p:sp>
        <p:nvSpPr>
          <p:cNvPr id="3" name="Espace réservé du contenu 2"/>
          <p:cNvSpPr>
            <a:spLocks noGrp="1"/>
          </p:cNvSpPr>
          <p:nvPr>
            <p:ph idx="1"/>
          </p:nvPr>
        </p:nvSpPr>
        <p:spPr>
          <a:xfrm>
            <a:off x="838200" y="1439731"/>
            <a:ext cx="10515600" cy="4351338"/>
          </a:xfrm>
        </p:spPr>
        <p:txBody>
          <a:bodyPr/>
          <a:lstStyle/>
          <a:p>
            <a:pPr marL="0" indent="0" algn="ctr">
              <a:buNone/>
            </a:pPr>
            <a:r>
              <a:rPr lang="fr-FR" dirty="0"/>
              <a:t>Nous allons créer un robot capable de se déplacer et de détecter puis contourner des obstacles présents devant lui.</a:t>
            </a:r>
          </a:p>
        </p:txBody>
      </p:sp>
      <p:grpSp>
        <p:nvGrpSpPr>
          <p:cNvPr id="20" name="Groupe 19"/>
          <p:cNvGrpSpPr/>
          <p:nvPr/>
        </p:nvGrpSpPr>
        <p:grpSpPr>
          <a:xfrm>
            <a:off x="1651028" y="2925934"/>
            <a:ext cx="9002990" cy="3155574"/>
            <a:chOff x="386400" y="2929669"/>
            <a:chExt cx="8659636" cy="2902564"/>
          </a:xfrm>
        </p:grpSpPr>
        <p:sp>
          <p:nvSpPr>
            <p:cNvPr id="7" name="Rectangle : coins arrondis 6"/>
            <p:cNvSpPr/>
            <p:nvPr/>
          </p:nvSpPr>
          <p:spPr>
            <a:xfrm>
              <a:off x="386400" y="2929669"/>
              <a:ext cx="1400962" cy="578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Analyse du besoin</a:t>
              </a:r>
            </a:p>
          </p:txBody>
        </p:sp>
        <p:sp>
          <p:nvSpPr>
            <p:cNvPr id="8" name="Rectangle : coins arrondis 7"/>
            <p:cNvSpPr/>
            <p:nvPr/>
          </p:nvSpPr>
          <p:spPr>
            <a:xfrm>
              <a:off x="1953061" y="3508509"/>
              <a:ext cx="1966906" cy="578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Elaboration du cahier des charges</a:t>
              </a:r>
            </a:p>
          </p:txBody>
        </p:sp>
        <p:sp>
          <p:nvSpPr>
            <p:cNvPr id="9" name="Rectangle : coins arrondis 8"/>
            <p:cNvSpPr/>
            <p:nvPr/>
          </p:nvSpPr>
          <p:spPr>
            <a:xfrm>
              <a:off x="4092644" y="4087349"/>
              <a:ext cx="1533673" cy="578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Recherche de solutions</a:t>
              </a:r>
            </a:p>
          </p:txBody>
        </p:sp>
        <p:sp>
          <p:nvSpPr>
            <p:cNvPr id="10" name="Rectangle : coins arrondis 9"/>
            <p:cNvSpPr/>
            <p:nvPr/>
          </p:nvSpPr>
          <p:spPr>
            <a:xfrm>
              <a:off x="7488481" y="5253393"/>
              <a:ext cx="1557555" cy="578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Validation des solutions</a:t>
              </a:r>
            </a:p>
          </p:txBody>
        </p:sp>
        <p:sp>
          <p:nvSpPr>
            <p:cNvPr id="11" name="Rectangle : coins arrondis 10"/>
            <p:cNvSpPr/>
            <p:nvPr/>
          </p:nvSpPr>
          <p:spPr>
            <a:xfrm>
              <a:off x="5798994" y="4654324"/>
              <a:ext cx="1456385" cy="578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Fabrication du robot</a:t>
              </a:r>
            </a:p>
          </p:txBody>
        </p:sp>
        <p:cxnSp>
          <p:nvCxnSpPr>
            <p:cNvPr id="13" name="Connecteur : en angle 12"/>
            <p:cNvCxnSpPr>
              <a:stCxn id="7" idx="2"/>
            </p:cNvCxnSpPr>
            <p:nvPr/>
          </p:nvCxnSpPr>
          <p:spPr>
            <a:xfrm rot="16200000" flipH="1">
              <a:off x="1292411" y="3302978"/>
              <a:ext cx="289420" cy="700481"/>
            </a:xfrm>
            <a:prstGeom prst="bentConnector2">
              <a:avLst/>
            </a:prstGeom>
            <a:ln w="571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 en angle 14"/>
            <p:cNvCxnSpPr>
              <a:stCxn id="8" idx="2"/>
            </p:cNvCxnSpPr>
            <p:nvPr/>
          </p:nvCxnSpPr>
          <p:spPr>
            <a:xfrm rot="16200000" flipH="1">
              <a:off x="3283530" y="3740332"/>
              <a:ext cx="289420" cy="983453"/>
            </a:xfrm>
            <a:prstGeom prst="bentConnector2">
              <a:avLst/>
            </a:prstGeom>
            <a:ln w="571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 en angle 16"/>
            <p:cNvCxnSpPr>
              <a:stCxn id="9" idx="2"/>
            </p:cNvCxnSpPr>
            <p:nvPr/>
          </p:nvCxnSpPr>
          <p:spPr>
            <a:xfrm rot="16200000" flipH="1">
              <a:off x="5104122" y="4421548"/>
              <a:ext cx="277555" cy="766836"/>
            </a:xfrm>
            <a:prstGeom prst="bentConnector2">
              <a:avLst/>
            </a:prstGeom>
            <a:ln w="571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 en angle 18"/>
            <p:cNvCxnSpPr>
              <a:stCxn id="11" idx="2"/>
            </p:cNvCxnSpPr>
            <p:nvPr/>
          </p:nvCxnSpPr>
          <p:spPr>
            <a:xfrm rot="16200000" flipH="1">
              <a:off x="6754824" y="5005527"/>
              <a:ext cx="309649" cy="764922"/>
            </a:xfrm>
            <a:prstGeom prst="bentConnector2">
              <a:avLst/>
            </a:prstGeom>
            <a:ln w="571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56633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Espace réservé du contenu 2"/>
          <p:cNvSpPr>
            <a:spLocks noGrp="1"/>
          </p:cNvSpPr>
          <p:nvPr>
            <p:ph idx="1"/>
          </p:nvPr>
        </p:nvSpPr>
        <p:spPr>
          <a:xfrm>
            <a:off x="838200" y="1149292"/>
            <a:ext cx="10515600" cy="5402510"/>
          </a:xfrm>
        </p:spPr>
        <p:txBody>
          <a:bodyPr>
            <a:normAutofit/>
          </a:bodyPr>
          <a:lstStyle/>
          <a:p>
            <a:pPr marL="0" indent="0">
              <a:buNone/>
            </a:pPr>
            <a:r>
              <a:rPr lang="fr-FR" dirty="0"/>
              <a:t>Plan de tests</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sp>
        <p:nvSpPr>
          <p:cNvPr id="32" name="Titre 1"/>
          <p:cNvSpPr>
            <a:spLocks noGrp="1"/>
          </p:cNvSpPr>
          <p:nvPr>
            <p:ph type="title"/>
          </p:nvPr>
        </p:nvSpPr>
        <p:spPr>
          <a:xfrm>
            <a:off x="838200" y="365125"/>
            <a:ext cx="10515600" cy="784167"/>
          </a:xfrm>
        </p:spPr>
        <p:txBody>
          <a:bodyPr>
            <a:normAutofit/>
          </a:bodyPr>
          <a:lstStyle/>
          <a:p>
            <a:r>
              <a:rPr lang="fr-FR" b="1" dirty="0">
                <a:solidFill>
                  <a:schemeClr val="accent1">
                    <a:lumMod val="75000"/>
                  </a:schemeClr>
                </a:solidFill>
              </a:rPr>
              <a:t>Validation de solutions</a:t>
            </a:r>
          </a:p>
        </p:txBody>
      </p:sp>
      <p:pic>
        <p:nvPicPr>
          <p:cNvPr id="2" name="Robot Traam Mathématiques - Technologie (2) 2017 (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829886" y="2106684"/>
            <a:ext cx="6532228" cy="3674378"/>
          </a:xfrm>
          <a:prstGeom prst="rect">
            <a:avLst/>
          </a:prstGeom>
        </p:spPr>
      </p:pic>
    </p:spTree>
    <p:extLst>
      <p:ext uri="{BB962C8B-B14F-4D97-AF65-F5344CB8AC3E}">
        <p14:creationId xmlns:p14="http://schemas.microsoft.com/office/powerpoint/2010/main" val="32520669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mute="1">
                <p:cTn id="7" fill="hold" display="0">
                  <p:stCondLst>
                    <p:cond delay="indefinite"/>
                  </p:stCondLst>
                </p:cTn>
                <p:tgtEl>
                  <p:spTgt spid="2"/>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Espace réservé du contenu 2"/>
          <p:cNvSpPr>
            <a:spLocks noGrp="1"/>
          </p:cNvSpPr>
          <p:nvPr>
            <p:ph idx="1"/>
          </p:nvPr>
        </p:nvSpPr>
        <p:spPr>
          <a:xfrm>
            <a:off x="838200" y="1149292"/>
            <a:ext cx="10515600" cy="5402510"/>
          </a:xfrm>
        </p:spPr>
        <p:txBody>
          <a:bodyPr>
            <a:normAutofit fontScale="92500" lnSpcReduction="20000"/>
          </a:bodyPr>
          <a:lstStyle/>
          <a:p>
            <a:pPr marL="0" indent="0">
              <a:buNone/>
            </a:pPr>
            <a:r>
              <a:rPr lang="fr-FR" dirty="0"/>
              <a:t>Retour d’expérience</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sz="2000" dirty="0"/>
          </a:p>
          <a:p>
            <a:pPr marL="0" indent="0">
              <a:buNone/>
            </a:pPr>
            <a:endParaRPr lang="fr-FR" sz="2000" dirty="0"/>
          </a:p>
          <a:p>
            <a:pPr marL="0" indent="0">
              <a:buNone/>
            </a:pPr>
            <a:endParaRPr lang="fr-FR" sz="2000" dirty="0"/>
          </a:p>
          <a:p>
            <a:pPr marL="0" indent="0">
              <a:buNone/>
            </a:pPr>
            <a:endParaRPr lang="fr-FR" sz="2000" dirty="0"/>
          </a:p>
          <a:p>
            <a:pPr marL="0" indent="0">
              <a:buNone/>
            </a:pPr>
            <a:r>
              <a:rPr lang="fr-FR" sz="2000" dirty="0"/>
              <a:t>Cette réalisation m’a permis de découvrir les différentes phases d’un projet et de faire l’expérience de la pluridisciplinarité. </a:t>
            </a:r>
          </a:p>
          <a:p>
            <a:pPr marL="0" indent="0">
              <a:buNone/>
            </a:pPr>
            <a:r>
              <a:rPr lang="fr-FR" sz="2000" dirty="0"/>
              <a:t>J’ai trouvé intéressant le fait de faire des mathématiques appliqués au travers du logiciel de programmation Scratch qui m’a aidé à réaliser le programme du robot sur </a:t>
            </a:r>
            <a:r>
              <a:rPr lang="fr-FR" sz="2000" dirty="0" err="1"/>
              <a:t>Picaxe</a:t>
            </a:r>
            <a:r>
              <a:rPr lang="fr-FR" sz="2000" dirty="0"/>
              <a:t>. De plus ce projet était cohérent avec mon projet professionnel(ingénieur système embarqué). </a:t>
            </a:r>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sp>
        <p:nvSpPr>
          <p:cNvPr id="32" name="Titre 1"/>
          <p:cNvSpPr>
            <a:spLocks noGrp="1"/>
          </p:cNvSpPr>
          <p:nvPr>
            <p:ph type="title"/>
          </p:nvPr>
        </p:nvSpPr>
        <p:spPr>
          <a:xfrm>
            <a:off x="838200" y="365125"/>
            <a:ext cx="10515600" cy="784167"/>
          </a:xfrm>
        </p:spPr>
        <p:txBody>
          <a:bodyPr>
            <a:normAutofit/>
          </a:bodyPr>
          <a:lstStyle/>
          <a:p>
            <a:r>
              <a:rPr lang="fr-FR" b="1" dirty="0">
                <a:solidFill>
                  <a:schemeClr val="accent1">
                    <a:lumMod val="75000"/>
                  </a:schemeClr>
                </a:solidFill>
              </a:rPr>
              <a:t>Bilan projet</a:t>
            </a:r>
          </a:p>
        </p:txBody>
      </p:sp>
      <p:graphicFrame>
        <p:nvGraphicFramePr>
          <p:cNvPr id="3" name="Tableau 2"/>
          <p:cNvGraphicFramePr>
            <a:graphicFrameLocks noGrp="1"/>
          </p:cNvGraphicFramePr>
          <p:nvPr>
            <p:extLst>
              <p:ext uri="{D42A27DB-BD31-4B8C-83A1-F6EECF244321}">
                <p14:modId xmlns:p14="http://schemas.microsoft.com/office/powerpoint/2010/main" val="3878710660"/>
              </p:ext>
            </p:extLst>
          </p:nvPr>
        </p:nvGraphicFramePr>
        <p:xfrm>
          <a:off x="941431" y="1933459"/>
          <a:ext cx="8128000" cy="23876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208664858"/>
                    </a:ext>
                  </a:extLst>
                </a:gridCol>
                <a:gridCol w="4064000">
                  <a:extLst>
                    <a:ext uri="{9D8B030D-6E8A-4147-A177-3AD203B41FA5}">
                      <a16:colId xmlns:a16="http://schemas.microsoft.com/office/drawing/2014/main" val="549592962"/>
                    </a:ext>
                  </a:extLst>
                </a:gridCol>
              </a:tblGrid>
              <a:tr h="259996">
                <a:tc>
                  <a:txBody>
                    <a:bodyPr/>
                    <a:lstStyle/>
                    <a:p>
                      <a:pPr algn="ctr"/>
                      <a:r>
                        <a:rPr lang="fr-FR" dirty="0"/>
                        <a:t>Points +</a:t>
                      </a:r>
                    </a:p>
                  </a:txBody>
                  <a:tcPr/>
                </a:tc>
                <a:tc>
                  <a:txBody>
                    <a:bodyPr/>
                    <a:lstStyle/>
                    <a:p>
                      <a:pPr algn="ctr"/>
                      <a:r>
                        <a:rPr lang="fr-FR" dirty="0"/>
                        <a:t>Points -</a:t>
                      </a:r>
                    </a:p>
                  </a:txBody>
                  <a:tcPr/>
                </a:tc>
                <a:extLst>
                  <a:ext uri="{0D108BD9-81ED-4DB2-BD59-A6C34878D82A}">
                    <a16:rowId xmlns:a16="http://schemas.microsoft.com/office/drawing/2014/main" val="514685532"/>
                  </a:ext>
                </a:extLst>
              </a:tr>
              <a:tr h="370840">
                <a:tc>
                  <a:txBody>
                    <a:bodyPr/>
                    <a:lstStyle/>
                    <a:p>
                      <a:r>
                        <a:rPr lang="fr-FR" dirty="0"/>
                        <a:t>Première expérience de gestion de projets</a:t>
                      </a:r>
                    </a:p>
                  </a:txBody>
                  <a:tcPr/>
                </a:tc>
                <a:tc>
                  <a:txBody>
                    <a:bodyPr/>
                    <a:lstStyle/>
                    <a:p>
                      <a:r>
                        <a:rPr lang="fr-FR" dirty="0"/>
                        <a:t>Respect des délais (manque de temps)</a:t>
                      </a:r>
                    </a:p>
                  </a:txBody>
                  <a:tcPr/>
                </a:tc>
                <a:extLst>
                  <a:ext uri="{0D108BD9-81ED-4DB2-BD59-A6C34878D82A}">
                    <a16:rowId xmlns:a16="http://schemas.microsoft.com/office/drawing/2014/main" val="41838918"/>
                  </a:ext>
                </a:extLst>
              </a:tr>
              <a:tr h="370840">
                <a:tc>
                  <a:txBody>
                    <a:bodyPr/>
                    <a:lstStyle/>
                    <a:p>
                      <a:r>
                        <a:rPr lang="fr-FR" dirty="0"/>
                        <a:t>Travail en groupe (mise en commun des compétences de chacun)</a:t>
                      </a:r>
                    </a:p>
                  </a:txBody>
                  <a:tcPr/>
                </a:tc>
                <a:tc>
                  <a:txBody>
                    <a:bodyPr/>
                    <a:lstStyle/>
                    <a:p>
                      <a:r>
                        <a:rPr lang="fr-FR" dirty="0"/>
                        <a:t>Projet encadré</a:t>
                      </a:r>
                    </a:p>
                  </a:txBody>
                  <a:tcPr/>
                </a:tc>
                <a:extLst>
                  <a:ext uri="{0D108BD9-81ED-4DB2-BD59-A6C34878D82A}">
                    <a16:rowId xmlns:a16="http://schemas.microsoft.com/office/drawing/2014/main" val="796861104"/>
                  </a:ext>
                </a:extLst>
              </a:tr>
              <a:tr h="370840">
                <a:tc>
                  <a:txBody>
                    <a:bodyPr/>
                    <a:lstStyle/>
                    <a:p>
                      <a:r>
                        <a:rPr lang="fr-FR" dirty="0"/>
                        <a:t> Pluridisciplinarité (maths – technologie)</a:t>
                      </a:r>
                    </a:p>
                  </a:txBody>
                  <a:tcPr/>
                </a:tc>
                <a:tc>
                  <a:txBody>
                    <a:bodyPr/>
                    <a:lstStyle/>
                    <a:p>
                      <a:endParaRPr lang="fr-FR"/>
                    </a:p>
                  </a:txBody>
                  <a:tcPr/>
                </a:tc>
                <a:extLst>
                  <a:ext uri="{0D108BD9-81ED-4DB2-BD59-A6C34878D82A}">
                    <a16:rowId xmlns:a16="http://schemas.microsoft.com/office/drawing/2014/main" val="996519447"/>
                  </a:ext>
                </a:extLst>
              </a:tr>
              <a:tr h="370840">
                <a:tc>
                  <a:txBody>
                    <a:bodyPr/>
                    <a:lstStyle/>
                    <a:p>
                      <a:endParaRPr lang="fr-FR"/>
                    </a:p>
                  </a:txBody>
                  <a:tcPr/>
                </a:tc>
                <a:tc>
                  <a:txBody>
                    <a:bodyPr/>
                    <a:lstStyle/>
                    <a:p>
                      <a:endParaRPr lang="fr-FR" dirty="0"/>
                    </a:p>
                  </a:txBody>
                  <a:tcPr/>
                </a:tc>
                <a:extLst>
                  <a:ext uri="{0D108BD9-81ED-4DB2-BD59-A6C34878D82A}">
                    <a16:rowId xmlns:a16="http://schemas.microsoft.com/office/drawing/2014/main" val="73676078"/>
                  </a:ext>
                </a:extLst>
              </a:tr>
            </a:tbl>
          </a:graphicData>
        </a:graphic>
      </p:graphicFrame>
    </p:spTree>
    <p:extLst>
      <p:ext uri="{BB962C8B-B14F-4D97-AF65-F5344CB8AC3E}">
        <p14:creationId xmlns:p14="http://schemas.microsoft.com/office/powerpoint/2010/main" val="1270965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065401"/>
            <a:ext cx="10515600" cy="5111561"/>
          </a:xfrm>
        </p:spPr>
        <p:txBody>
          <a:bodyPr/>
          <a:lstStyle/>
          <a:p>
            <a:pPr marL="0" indent="0">
              <a:buNone/>
            </a:pPr>
            <a:endParaRPr lang="fr-FR" sz="4400" b="1" dirty="0">
              <a:solidFill>
                <a:schemeClr val="accent1">
                  <a:lumMod val="75000"/>
                </a:schemeClr>
              </a:solidFill>
              <a:latin typeface="+mj-lt"/>
              <a:ea typeface="+mj-ea"/>
              <a:cs typeface="+mj-cs"/>
            </a:endParaRPr>
          </a:p>
          <a:p>
            <a:pPr marL="0" indent="0">
              <a:buNone/>
            </a:pPr>
            <a:r>
              <a:rPr lang="fr-FR" b="1" dirty="0">
                <a:latin typeface="+mj-lt"/>
                <a:ea typeface="+mj-ea"/>
                <a:cs typeface="+mj-cs"/>
              </a:rPr>
              <a:t>Détermination des fonctions principales du robot</a:t>
            </a:r>
            <a:endParaRPr lang="fr-FR" sz="1400" dirty="0"/>
          </a:p>
        </p:txBody>
      </p:sp>
      <p:sp>
        <p:nvSpPr>
          <p:cNvPr id="8" name="ZoneTexte 7"/>
          <p:cNvSpPr txBox="1"/>
          <p:nvPr/>
        </p:nvSpPr>
        <p:spPr>
          <a:xfrm>
            <a:off x="2013358" y="2617366"/>
            <a:ext cx="2592198" cy="369332"/>
          </a:xfrm>
          <a:prstGeom prst="rect">
            <a:avLst/>
          </a:prstGeom>
          <a:noFill/>
          <a:ln>
            <a:solidFill>
              <a:schemeClr val="tx1"/>
            </a:solidFill>
          </a:ln>
        </p:spPr>
        <p:txBody>
          <a:bodyPr wrap="square" rtlCol="0">
            <a:spAutoFit/>
          </a:bodyPr>
          <a:lstStyle/>
          <a:p>
            <a:pPr algn="ctr"/>
            <a:r>
              <a:rPr lang="fr-FR" dirty="0"/>
              <a:t>Utilisateur</a:t>
            </a:r>
          </a:p>
        </p:txBody>
      </p:sp>
      <p:sp>
        <p:nvSpPr>
          <p:cNvPr id="9" name="ZoneTexte 8"/>
          <p:cNvSpPr txBox="1"/>
          <p:nvPr/>
        </p:nvSpPr>
        <p:spPr>
          <a:xfrm>
            <a:off x="6691968" y="2617366"/>
            <a:ext cx="2592198" cy="369332"/>
          </a:xfrm>
          <a:prstGeom prst="rect">
            <a:avLst/>
          </a:prstGeom>
          <a:noFill/>
          <a:ln>
            <a:solidFill>
              <a:schemeClr val="tx1"/>
            </a:solidFill>
          </a:ln>
        </p:spPr>
        <p:txBody>
          <a:bodyPr wrap="square" rtlCol="0">
            <a:spAutoFit/>
          </a:bodyPr>
          <a:lstStyle/>
          <a:p>
            <a:pPr algn="ctr"/>
            <a:r>
              <a:rPr lang="fr-FR" dirty="0"/>
              <a:t>Sa position</a:t>
            </a:r>
          </a:p>
        </p:txBody>
      </p:sp>
      <p:sp>
        <p:nvSpPr>
          <p:cNvPr id="10" name="ZoneTexte 9"/>
          <p:cNvSpPr txBox="1"/>
          <p:nvPr/>
        </p:nvSpPr>
        <p:spPr>
          <a:xfrm>
            <a:off x="3250898" y="4329782"/>
            <a:ext cx="4737169" cy="369332"/>
          </a:xfrm>
          <a:prstGeom prst="rect">
            <a:avLst/>
          </a:prstGeom>
          <a:noFill/>
          <a:ln>
            <a:solidFill>
              <a:schemeClr val="tx1"/>
            </a:solidFill>
          </a:ln>
        </p:spPr>
        <p:txBody>
          <a:bodyPr wrap="square" rtlCol="0">
            <a:spAutoFit/>
          </a:bodyPr>
          <a:lstStyle/>
          <a:p>
            <a:pPr algn="ctr"/>
            <a:r>
              <a:rPr lang="fr-FR" dirty="0"/>
              <a:t>Se déplacer</a:t>
            </a:r>
          </a:p>
        </p:txBody>
      </p:sp>
      <p:sp>
        <p:nvSpPr>
          <p:cNvPr id="11" name="ZoneTexte 10"/>
          <p:cNvSpPr txBox="1"/>
          <p:nvPr/>
        </p:nvSpPr>
        <p:spPr>
          <a:xfrm>
            <a:off x="4805750" y="3533013"/>
            <a:ext cx="1627464" cy="369332"/>
          </a:xfrm>
          <a:prstGeom prst="rect">
            <a:avLst/>
          </a:prstGeom>
          <a:noFill/>
          <a:ln>
            <a:solidFill>
              <a:schemeClr val="tx1"/>
            </a:solidFill>
          </a:ln>
        </p:spPr>
        <p:txBody>
          <a:bodyPr wrap="square" rtlCol="0">
            <a:spAutoFit/>
          </a:bodyPr>
          <a:lstStyle/>
          <a:p>
            <a:pPr algn="ctr"/>
            <a:r>
              <a:rPr lang="fr-FR" dirty="0"/>
              <a:t>Robot</a:t>
            </a:r>
          </a:p>
        </p:txBody>
      </p:sp>
      <p:sp>
        <p:nvSpPr>
          <p:cNvPr id="21" name="Forme libre : forme 20"/>
          <p:cNvSpPr/>
          <p:nvPr/>
        </p:nvSpPr>
        <p:spPr>
          <a:xfrm>
            <a:off x="3211925" y="2986698"/>
            <a:ext cx="4815281" cy="528527"/>
          </a:xfrm>
          <a:custGeom>
            <a:avLst/>
            <a:gdLst>
              <a:gd name="connsiteX0" fmla="*/ 4840447 w 4840447"/>
              <a:gd name="connsiteY0" fmla="*/ 16778 h 545305"/>
              <a:gd name="connsiteX1" fmla="*/ 2407640 w 4840447"/>
              <a:gd name="connsiteY1" fmla="*/ 545284 h 545305"/>
              <a:gd name="connsiteX2" fmla="*/ 0 w 4840447"/>
              <a:gd name="connsiteY2" fmla="*/ 0 h 545305"/>
            </a:gdLst>
            <a:ahLst/>
            <a:cxnLst>
              <a:cxn ang="0">
                <a:pos x="connsiteX0" y="connsiteY0"/>
              </a:cxn>
              <a:cxn ang="0">
                <a:pos x="connsiteX1" y="connsiteY1"/>
              </a:cxn>
              <a:cxn ang="0">
                <a:pos x="connsiteX2" y="connsiteY2"/>
              </a:cxn>
            </a:cxnLst>
            <a:rect l="l" t="t" r="r" b="b"/>
            <a:pathLst>
              <a:path w="4840447" h="545305">
                <a:moveTo>
                  <a:pt x="4840447" y="16778"/>
                </a:moveTo>
                <a:cubicBezTo>
                  <a:pt x="4027414" y="282429"/>
                  <a:pt x="3214381" y="548080"/>
                  <a:pt x="2407640" y="545284"/>
                </a:cubicBezTo>
                <a:cubicBezTo>
                  <a:pt x="1600899" y="542488"/>
                  <a:pt x="514525" y="99270"/>
                  <a:pt x="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orme libre : forme 21"/>
          <p:cNvSpPr/>
          <p:nvPr/>
        </p:nvSpPr>
        <p:spPr>
          <a:xfrm>
            <a:off x="6795083" y="3305263"/>
            <a:ext cx="391469" cy="956345"/>
          </a:xfrm>
          <a:custGeom>
            <a:avLst/>
            <a:gdLst>
              <a:gd name="connsiteX0" fmla="*/ 192946 w 391469"/>
              <a:gd name="connsiteY0" fmla="*/ 0 h 956345"/>
              <a:gd name="connsiteX1" fmla="*/ 385893 w 391469"/>
              <a:gd name="connsiteY1" fmla="*/ 377505 h 956345"/>
              <a:gd name="connsiteX2" fmla="*/ 0 w 391469"/>
              <a:gd name="connsiteY2" fmla="*/ 956345 h 956345"/>
            </a:gdLst>
            <a:ahLst/>
            <a:cxnLst>
              <a:cxn ang="0">
                <a:pos x="connsiteX0" y="connsiteY0"/>
              </a:cxn>
              <a:cxn ang="0">
                <a:pos x="connsiteX1" y="connsiteY1"/>
              </a:cxn>
              <a:cxn ang="0">
                <a:pos x="connsiteX2" y="connsiteY2"/>
              </a:cxn>
            </a:cxnLst>
            <a:rect l="l" t="t" r="r" b="b"/>
            <a:pathLst>
              <a:path w="391469" h="956345">
                <a:moveTo>
                  <a:pt x="192946" y="0"/>
                </a:moveTo>
                <a:cubicBezTo>
                  <a:pt x="305498" y="109057"/>
                  <a:pt x="418051" y="218114"/>
                  <a:pt x="385893" y="377505"/>
                </a:cubicBezTo>
                <a:cubicBezTo>
                  <a:pt x="353735" y="536896"/>
                  <a:pt x="39149" y="929780"/>
                  <a:pt x="0" y="95634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Triangle isocèle 30"/>
          <p:cNvSpPr/>
          <p:nvPr/>
        </p:nvSpPr>
        <p:spPr>
          <a:xfrm rot="13320349">
            <a:off x="6719989" y="4163992"/>
            <a:ext cx="166225" cy="14756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3250898" y="4791447"/>
            <a:ext cx="4737169" cy="369332"/>
          </a:xfrm>
          <a:prstGeom prst="rect">
            <a:avLst/>
          </a:prstGeom>
          <a:noFill/>
          <a:ln>
            <a:solidFill>
              <a:schemeClr val="tx1"/>
            </a:solidFill>
          </a:ln>
        </p:spPr>
        <p:txBody>
          <a:bodyPr wrap="square" rtlCol="0">
            <a:spAutoFit/>
          </a:bodyPr>
          <a:lstStyle/>
          <a:p>
            <a:pPr algn="ctr"/>
            <a:r>
              <a:rPr lang="fr-FR" dirty="0"/>
              <a:t>Eviter des obstacles</a:t>
            </a:r>
          </a:p>
        </p:txBody>
      </p:sp>
      <p:sp>
        <p:nvSpPr>
          <p:cNvPr id="13" name="Titre 1"/>
          <p:cNvSpPr>
            <a:spLocks noGrp="1"/>
          </p:cNvSpPr>
          <p:nvPr>
            <p:ph type="title"/>
          </p:nvPr>
        </p:nvSpPr>
        <p:spPr>
          <a:xfrm>
            <a:off x="838200" y="365125"/>
            <a:ext cx="10515600" cy="784167"/>
          </a:xfrm>
        </p:spPr>
        <p:txBody>
          <a:bodyPr>
            <a:normAutofit/>
          </a:bodyPr>
          <a:lstStyle/>
          <a:p>
            <a:r>
              <a:rPr lang="fr-FR" b="1" dirty="0">
                <a:solidFill>
                  <a:schemeClr val="accent1">
                    <a:lumMod val="75000"/>
                  </a:schemeClr>
                </a:solidFill>
              </a:rPr>
              <a:t>Analyse du besoin</a:t>
            </a:r>
          </a:p>
        </p:txBody>
      </p:sp>
    </p:spTree>
    <p:extLst>
      <p:ext uri="{BB962C8B-B14F-4D97-AF65-F5344CB8AC3E}">
        <p14:creationId xmlns:p14="http://schemas.microsoft.com/office/powerpoint/2010/main" val="3024633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510017"/>
            <a:ext cx="10515600" cy="4666945"/>
          </a:xfrm>
        </p:spPr>
        <p:txBody>
          <a:bodyPr/>
          <a:lstStyle/>
          <a:p>
            <a:pPr marL="0" indent="0">
              <a:buNone/>
            </a:pPr>
            <a:r>
              <a:rPr lang="fr-FR" b="1" dirty="0">
                <a:latin typeface="+mj-lt"/>
                <a:ea typeface="+mj-ea"/>
                <a:cs typeface="+mj-cs"/>
              </a:rPr>
              <a:t>Détermination des contraintes du robot</a:t>
            </a:r>
            <a:endParaRPr lang="fr-FR" sz="1400" dirty="0"/>
          </a:p>
        </p:txBody>
      </p:sp>
      <p:grpSp>
        <p:nvGrpSpPr>
          <p:cNvPr id="2" name="Groupe 1"/>
          <p:cNvGrpSpPr/>
          <p:nvPr/>
        </p:nvGrpSpPr>
        <p:grpSpPr>
          <a:xfrm>
            <a:off x="2139191" y="2323752"/>
            <a:ext cx="7776594" cy="3819655"/>
            <a:chOff x="2701254" y="1451296"/>
            <a:chExt cx="7776594" cy="3819655"/>
          </a:xfrm>
        </p:grpSpPr>
        <p:sp>
          <p:nvSpPr>
            <p:cNvPr id="13" name="Ellipse 12"/>
            <p:cNvSpPr/>
            <p:nvPr/>
          </p:nvSpPr>
          <p:spPr>
            <a:xfrm>
              <a:off x="3090992" y="2046914"/>
              <a:ext cx="1694577" cy="570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esthétique</a:t>
              </a:r>
            </a:p>
          </p:txBody>
        </p:sp>
        <p:sp>
          <p:nvSpPr>
            <p:cNvPr id="14" name="Ellipse 13"/>
            <p:cNvSpPr/>
            <p:nvPr/>
          </p:nvSpPr>
          <p:spPr>
            <a:xfrm>
              <a:off x="5507371" y="3053591"/>
              <a:ext cx="1971413" cy="8053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ROBOT</a:t>
              </a:r>
            </a:p>
          </p:txBody>
        </p:sp>
        <p:sp>
          <p:nvSpPr>
            <p:cNvPr id="15" name="Ellipse 14"/>
            <p:cNvSpPr/>
            <p:nvPr/>
          </p:nvSpPr>
          <p:spPr>
            <a:xfrm>
              <a:off x="8208627" y="2030136"/>
              <a:ext cx="1384183" cy="5872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coût</a:t>
              </a:r>
            </a:p>
          </p:txBody>
        </p:sp>
        <p:sp>
          <p:nvSpPr>
            <p:cNvPr id="16" name="Ellipse 15"/>
            <p:cNvSpPr/>
            <p:nvPr/>
          </p:nvSpPr>
          <p:spPr>
            <a:xfrm>
              <a:off x="5613281" y="1451296"/>
              <a:ext cx="1759592" cy="578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autonomie</a:t>
              </a:r>
            </a:p>
          </p:txBody>
        </p:sp>
        <p:sp>
          <p:nvSpPr>
            <p:cNvPr id="17" name="Ellipse 16"/>
            <p:cNvSpPr/>
            <p:nvPr/>
          </p:nvSpPr>
          <p:spPr>
            <a:xfrm>
              <a:off x="5800985" y="4700500"/>
              <a:ext cx="1384183" cy="570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solide</a:t>
              </a:r>
            </a:p>
          </p:txBody>
        </p:sp>
        <p:sp>
          <p:nvSpPr>
            <p:cNvPr id="18" name="Ellipse 17"/>
            <p:cNvSpPr/>
            <p:nvPr/>
          </p:nvSpPr>
          <p:spPr>
            <a:xfrm>
              <a:off x="8707771" y="3165314"/>
              <a:ext cx="1770077" cy="713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Se déplacer </a:t>
              </a:r>
            </a:p>
          </p:txBody>
        </p:sp>
        <p:sp>
          <p:nvSpPr>
            <p:cNvPr id="19" name="Ellipse 18"/>
            <p:cNvSpPr/>
            <p:nvPr/>
          </p:nvSpPr>
          <p:spPr>
            <a:xfrm>
              <a:off x="2701254" y="3145872"/>
              <a:ext cx="1694577" cy="5956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Utilisateur</a:t>
              </a:r>
            </a:p>
          </p:txBody>
        </p:sp>
        <p:sp>
          <p:nvSpPr>
            <p:cNvPr id="20" name="Ellipse 19"/>
            <p:cNvSpPr/>
            <p:nvPr/>
          </p:nvSpPr>
          <p:spPr>
            <a:xfrm>
              <a:off x="3586293" y="4471333"/>
              <a:ext cx="1375794" cy="570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taille</a:t>
              </a:r>
            </a:p>
          </p:txBody>
        </p:sp>
        <p:sp>
          <p:nvSpPr>
            <p:cNvPr id="23" name="Ellipse 22"/>
            <p:cNvSpPr/>
            <p:nvPr/>
          </p:nvSpPr>
          <p:spPr>
            <a:xfrm>
              <a:off x="7940177" y="4272662"/>
              <a:ext cx="1761689" cy="713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Éviter des obstacles</a:t>
              </a:r>
            </a:p>
          </p:txBody>
        </p:sp>
        <p:sp>
          <p:nvSpPr>
            <p:cNvPr id="24" name="Forme libre : forme 23"/>
            <p:cNvSpPr/>
            <p:nvPr/>
          </p:nvSpPr>
          <p:spPr>
            <a:xfrm>
              <a:off x="4387442" y="3431097"/>
              <a:ext cx="3582099" cy="1082180"/>
            </a:xfrm>
            <a:custGeom>
              <a:avLst/>
              <a:gdLst>
                <a:gd name="connsiteX0" fmla="*/ 0 w 3582099"/>
                <a:gd name="connsiteY0" fmla="*/ 0 h 1082180"/>
                <a:gd name="connsiteX1" fmla="*/ 2097248 w 3582099"/>
                <a:gd name="connsiteY1" fmla="*/ 360727 h 1082180"/>
                <a:gd name="connsiteX2" fmla="*/ 3582099 w 3582099"/>
                <a:gd name="connsiteY2" fmla="*/ 1082180 h 1082180"/>
              </a:gdLst>
              <a:ahLst/>
              <a:cxnLst>
                <a:cxn ang="0">
                  <a:pos x="connsiteX0" y="connsiteY0"/>
                </a:cxn>
                <a:cxn ang="0">
                  <a:pos x="connsiteX1" y="connsiteY1"/>
                </a:cxn>
                <a:cxn ang="0">
                  <a:pos x="connsiteX2" y="connsiteY2"/>
                </a:cxn>
              </a:cxnLst>
              <a:rect l="l" t="t" r="r" b="b"/>
              <a:pathLst>
                <a:path w="3582099" h="1082180">
                  <a:moveTo>
                    <a:pt x="0" y="0"/>
                  </a:moveTo>
                  <a:cubicBezTo>
                    <a:pt x="750116" y="90182"/>
                    <a:pt x="1500232" y="180364"/>
                    <a:pt x="2097248" y="360727"/>
                  </a:cubicBezTo>
                  <a:cubicBezTo>
                    <a:pt x="2694264" y="541090"/>
                    <a:pt x="3294077" y="1051420"/>
                    <a:pt x="3582099" y="10821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orme libre : forme 24"/>
            <p:cNvSpPr/>
            <p:nvPr/>
          </p:nvSpPr>
          <p:spPr>
            <a:xfrm>
              <a:off x="6288247" y="3735764"/>
              <a:ext cx="3263318" cy="279596"/>
            </a:xfrm>
            <a:custGeom>
              <a:avLst/>
              <a:gdLst>
                <a:gd name="connsiteX0" fmla="*/ 0 w 3263318"/>
                <a:gd name="connsiteY0" fmla="*/ 0 h 279596"/>
                <a:gd name="connsiteX1" fmla="*/ 1728132 w 3263318"/>
                <a:gd name="connsiteY1" fmla="*/ 276837 h 279596"/>
                <a:gd name="connsiteX2" fmla="*/ 3263318 w 3263318"/>
                <a:gd name="connsiteY2" fmla="*/ 142613 h 279596"/>
              </a:gdLst>
              <a:ahLst/>
              <a:cxnLst>
                <a:cxn ang="0">
                  <a:pos x="connsiteX0" y="connsiteY0"/>
                </a:cxn>
                <a:cxn ang="0">
                  <a:pos x="connsiteX1" y="connsiteY1"/>
                </a:cxn>
                <a:cxn ang="0">
                  <a:pos x="connsiteX2" y="connsiteY2"/>
                </a:cxn>
              </a:cxnLst>
              <a:rect l="l" t="t" r="r" b="b"/>
              <a:pathLst>
                <a:path w="3263318" h="279596">
                  <a:moveTo>
                    <a:pt x="0" y="0"/>
                  </a:moveTo>
                  <a:cubicBezTo>
                    <a:pt x="592123" y="126534"/>
                    <a:pt x="1184246" y="253068"/>
                    <a:pt x="1728132" y="276837"/>
                  </a:cubicBezTo>
                  <a:cubicBezTo>
                    <a:pt x="2272018" y="300606"/>
                    <a:pt x="3003259" y="163585"/>
                    <a:pt x="3263318" y="14261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orme libre : forme 25"/>
            <p:cNvSpPr/>
            <p:nvPr/>
          </p:nvSpPr>
          <p:spPr>
            <a:xfrm>
              <a:off x="6132181" y="3867325"/>
              <a:ext cx="167951" cy="830510"/>
            </a:xfrm>
            <a:custGeom>
              <a:avLst/>
              <a:gdLst>
                <a:gd name="connsiteX0" fmla="*/ 142784 w 167951"/>
                <a:gd name="connsiteY0" fmla="*/ 0 h 830510"/>
                <a:gd name="connsiteX1" fmla="*/ 171 w 167951"/>
                <a:gd name="connsiteY1" fmla="*/ 436227 h 830510"/>
                <a:gd name="connsiteX2" fmla="*/ 167951 w 167951"/>
                <a:gd name="connsiteY2" fmla="*/ 830510 h 830510"/>
              </a:gdLst>
              <a:ahLst/>
              <a:cxnLst>
                <a:cxn ang="0">
                  <a:pos x="connsiteX0" y="connsiteY0"/>
                </a:cxn>
                <a:cxn ang="0">
                  <a:pos x="connsiteX1" y="connsiteY1"/>
                </a:cxn>
                <a:cxn ang="0">
                  <a:pos x="connsiteX2" y="connsiteY2"/>
                </a:cxn>
              </a:cxnLst>
              <a:rect l="l" t="t" r="r" b="b"/>
              <a:pathLst>
                <a:path w="167951" h="830510">
                  <a:moveTo>
                    <a:pt x="142784" y="0"/>
                  </a:moveTo>
                  <a:cubicBezTo>
                    <a:pt x="69380" y="148904"/>
                    <a:pt x="-4023" y="297809"/>
                    <a:pt x="171" y="436227"/>
                  </a:cubicBezTo>
                  <a:cubicBezTo>
                    <a:pt x="4365" y="574645"/>
                    <a:pt x="70079" y="701879"/>
                    <a:pt x="167951" y="8305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orme libre : forme 26"/>
            <p:cNvSpPr/>
            <p:nvPr/>
          </p:nvSpPr>
          <p:spPr>
            <a:xfrm>
              <a:off x="4253218" y="3716323"/>
              <a:ext cx="1459685" cy="755009"/>
            </a:xfrm>
            <a:custGeom>
              <a:avLst/>
              <a:gdLst>
                <a:gd name="connsiteX0" fmla="*/ 1459685 w 1459685"/>
                <a:gd name="connsiteY0" fmla="*/ 0 h 755009"/>
                <a:gd name="connsiteX1" fmla="*/ 503340 w 1459685"/>
                <a:gd name="connsiteY1" fmla="*/ 335560 h 755009"/>
                <a:gd name="connsiteX2" fmla="*/ 0 w 1459685"/>
                <a:gd name="connsiteY2" fmla="*/ 755009 h 755009"/>
              </a:gdLst>
              <a:ahLst/>
              <a:cxnLst>
                <a:cxn ang="0">
                  <a:pos x="connsiteX0" y="connsiteY0"/>
                </a:cxn>
                <a:cxn ang="0">
                  <a:pos x="connsiteX1" y="connsiteY1"/>
                </a:cxn>
                <a:cxn ang="0">
                  <a:pos x="connsiteX2" y="connsiteY2"/>
                </a:cxn>
              </a:cxnLst>
              <a:rect l="l" t="t" r="r" b="b"/>
              <a:pathLst>
                <a:path w="1459685" h="755009">
                  <a:moveTo>
                    <a:pt x="1459685" y="0"/>
                  </a:moveTo>
                  <a:cubicBezTo>
                    <a:pt x="1103153" y="104862"/>
                    <a:pt x="746621" y="209725"/>
                    <a:pt x="503340" y="335560"/>
                  </a:cubicBezTo>
                  <a:cubicBezTo>
                    <a:pt x="260059" y="461395"/>
                    <a:pt x="130029" y="608202"/>
                    <a:pt x="0" y="75500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orme libre : forme 27"/>
            <p:cNvSpPr/>
            <p:nvPr/>
          </p:nvSpPr>
          <p:spPr>
            <a:xfrm>
              <a:off x="4773336" y="2357306"/>
              <a:ext cx="989901" cy="822122"/>
            </a:xfrm>
            <a:custGeom>
              <a:avLst/>
              <a:gdLst>
                <a:gd name="connsiteX0" fmla="*/ 989901 w 989901"/>
                <a:gd name="connsiteY0" fmla="*/ 822122 h 822122"/>
                <a:gd name="connsiteX1" fmla="*/ 578840 w 989901"/>
                <a:gd name="connsiteY1" fmla="*/ 385894 h 822122"/>
                <a:gd name="connsiteX2" fmla="*/ 0 w 989901"/>
                <a:gd name="connsiteY2" fmla="*/ 0 h 822122"/>
              </a:gdLst>
              <a:ahLst/>
              <a:cxnLst>
                <a:cxn ang="0">
                  <a:pos x="connsiteX0" y="connsiteY0"/>
                </a:cxn>
                <a:cxn ang="0">
                  <a:pos x="connsiteX1" y="connsiteY1"/>
                </a:cxn>
                <a:cxn ang="0">
                  <a:pos x="connsiteX2" y="connsiteY2"/>
                </a:cxn>
              </a:cxnLst>
              <a:rect l="l" t="t" r="r" b="b"/>
              <a:pathLst>
                <a:path w="989901" h="822122">
                  <a:moveTo>
                    <a:pt x="989901" y="822122"/>
                  </a:moveTo>
                  <a:cubicBezTo>
                    <a:pt x="866862" y="672518"/>
                    <a:pt x="743823" y="522914"/>
                    <a:pt x="578840" y="385894"/>
                  </a:cubicBezTo>
                  <a:cubicBezTo>
                    <a:pt x="413857" y="248874"/>
                    <a:pt x="206928" y="124437"/>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orme libre : forme 28"/>
            <p:cNvSpPr/>
            <p:nvPr/>
          </p:nvSpPr>
          <p:spPr>
            <a:xfrm>
              <a:off x="6551802" y="2004969"/>
              <a:ext cx="365819" cy="1040235"/>
            </a:xfrm>
            <a:custGeom>
              <a:avLst/>
              <a:gdLst>
                <a:gd name="connsiteX0" fmla="*/ 0 w 365819"/>
                <a:gd name="connsiteY0" fmla="*/ 1040235 h 1040235"/>
                <a:gd name="connsiteX1" fmla="*/ 343948 w 365819"/>
                <a:gd name="connsiteY1" fmla="*/ 402671 h 1040235"/>
                <a:gd name="connsiteX2" fmla="*/ 302004 w 365819"/>
                <a:gd name="connsiteY2" fmla="*/ 0 h 1040235"/>
              </a:gdLst>
              <a:ahLst/>
              <a:cxnLst>
                <a:cxn ang="0">
                  <a:pos x="connsiteX0" y="connsiteY0"/>
                </a:cxn>
                <a:cxn ang="0">
                  <a:pos x="connsiteX1" y="connsiteY1"/>
                </a:cxn>
                <a:cxn ang="0">
                  <a:pos x="connsiteX2" y="connsiteY2"/>
                </a:cxn>
              </a:cxnLst>
              <a:rect l="l" t="t" r="r" b="b"/>
              <a:pathLst>
                <a:path w="365819" h="1040235">
                  <a:moveTo>
                    <a:pt x="0" y="1040235"/>
                  </a:moveTo>
                  <a:cubicBezTo>
                    <a:pt x="146807" y="808139"/>
                    <a:pt x="293614" y="576043"/>
                    <a:pt x="343948" y="402671"/>
                  </a:cubicBezTo>
                  <a:cubicBezTo>
                    <a:pt x="394282" y="229299"/>
                    <a:pt x="348143" y="114649"/>
                    <a:pt x="30200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Forme libre : forme 29"/>
            <p:cNvSpPr/>
            <p:nvPr/>
          </p:nvSpPr>
          <p:spPr>
            <a:xfrm>
              <a:off x="7290033" y="2432807"/>
              <a:ext cx="956345" cy="771787"/>
            </a:xfrm>
            <a:custGeom>
              <a:avLst/>
              <a:gdLst>
                <a:gd name="connsiteX0" fmla="*/ 0 w 956345"/>
                <a:gd name="connsiteY0" fmla="*/ 771787 h 771787"/>
                <a:gd name="connsiteX1" fmla="*/ 318782 w 956345"/>
                <a:gd name="connsiteY1" fmla="*/ 343949 h 771787"/>
                <a:gd name="connsiteX2" fmla="*/ 956345 w 956345"/>
                <a:gd name="connsiteY2" fmla="*/ 0 h 771787"/>
              </a:gdLst>
              <a:ahLst/>
              <a:cxnLst>
                <a:cxn ang="0">
                  <a:pos x="connsiteX0" y="connsiteY0"/>
                </a:cxn>
                <a:cxn ang="0">
                  <a:pos x="connsiteX1" y="connsiteY1"/>
                </a:cxn>
                <a:cxn ang="0">
                  <a:pos x="connsiteX2" y="connsiteY2"/>
                </a:cxn>
              </a:cxnLst>
              <a:rect l="l" t="t" r="r" b="b"/>
              <a:pathLst>
                <a:path w="956345" h="771787">
                  <a:moveTo>
                    <a:pt x="0" y="771787"/>
                  </a:moveTo>
                  <a:cubicBezTo>
                    <a:pt x="79695" y="622183"/>
                    <a:pt x="159391" y="472580"/>
                    <a:pt x="318782" y="343949"/>
                  </a:cubicBezTo>
                  <a:cubicBezTo>
                    <a:pt x="478173" y="215318"/>
                    <a:pt x="717259" y="107659"/>
                    <a:pt x="95634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p:cNvSpPr txBox="1"/>
            <p:nvPr/>
          </p:nvSpPr>
          <p:spPr>
            <a:xfrm>
              <a:off x="5268286" y="2432807"/>
              <a:ext cx="435877" cy="369332"/>
            </a:xfrm>
            <a:prstGeom prst="rect">
              <a:avLst/>
            </a:prstGeom>
            <a:noFill/>
          </p:spPr>
          <p:txBody>
            <a:bodyPr wrap="square" rtlCol="0">
              <a:spAutoFit/>
            </a:bodyPr>
            <a:lstStyle/>
            <a:p>
              <a:r>
                <a:rPr lang="fr-FR" dirty="0"/>
                <a:t>C6</a:t>
              </a:r>
            </a:p>
          </p:txBody>
        </p:sp>
        <p:sp>
          <p:nvSpPr>
            <p:cNvPr id="33" name="ZoneTexte 32"/>
            <p:cNvSpPr txBox="1"/>
            <p:nvPr/>
          </p:nvSpPr>
          <p:spPr>
            <a:xfrm>
              <a:off x="6422470" y="2266036"/>
              <a:ext cx="457552" cy="369332"/>
            </a:xfrm>
            <a:prstGeom prst="rect">
              <a:avLst/>
            </a:prstGeom>
            <a:noFill/>
          </p:spPr>
          <p:txBody>
            <a:bodyPr wrap="square" rtlCol="0">
              <a:spAutoFit/>
            </a:bodyPr>
            <a:lstStyle/>
            <a:p>
              <a:r>
                <a:rPr lang="fr-FR" dirty="0"/>
                <a:t>C5</a:t>
              </a:r>
            </a:p>
          </p:txBody>
        </p:sp>
        <p:sp>
          <p:nvSpPr>
            <p:cNvPr id="34" name="ZoneTexte 33"/>
            <p:cNvSpPr txBox="1"/>
            <p:nvPr/>
          </p:nvSpPr>
          <p:spPr>
            <a:xfrm>
              <a:off x="7719966" y="2699815"/>
              <a:ext cx="440422" cy="369332"/>
            </a:xfrm>
            <a:prstGeom prst="rect">
              <a:avLst/>
            </a:prstGeom>
            <a:noFill/>
          </p:spPr>
          <p:txBody>
            <a:bodyPr wrap="square" rtlCol="0">
              <a:spAutoFit/>
            </a:bodyPr>
            <a:lstStyle/>
            <a:p>
              <a:r>
                <a:rPr lang="fr-FR" dirty="0"/>
                <a:t>C4</a:t>
              </a:r>
            </a:p>
          </p:txBody>
        </p:sp>
        <p:sp>
          <p:nvSpPr>
            <p:cNvPr id="35" name="ZoneTexte 34"/>
            <p:cNvSpPr txBox="1"/>
            <p:nvPr/>
          </p:nvSpPr>
          <p:spPr>
            <a:xfrm>
              <a:off x="8208627" y="3637697"/>
              <a:ext cx="671120" cy="369332"/>
            </a:xfrm>
            <a:prstGeom prst="rect">
              <a:avLst/>
            </a:prstGeom>
            <a:noFill/>
          </p:spPr>
          <p:txBody>
            <a:bodyPr wrap="square" rtlCol="0">
              <a:spAutoFit/>
            </a:bodyPr>
            <a:lstStyle/>
            <a:p>
              <a:r>
                <a:rPr lang="fr-FR" dirty="0"/>
                <a:t>FP1</a:t>
              </a:r>
            </a:p>
          </p:txBody>
        </p:sp>
        <p:sp>
          <p:nvSpPr>
            <p:cNvPr id="36" name="ZoneTexte 35"/>
            <p:cNvSpPr txBox="1"/>
            <p:nvPr/>
          </p:nvSpPr>
          <p:spPr>
            <a:xfrm>
              <a:off x="7528944" y="4051558"/>
              <a:ext cx="729843" cy="369332"/>
            </a:xfrm>
            <a:prstGeom prst="rect">
              <a:avLst/>
            </a:prstGeom>
            <a:noFill/>
          </p:spPr>
          <p:txBody>
            <a:bodyPr wrap="square" rtlCol="0">
              <a:spAutoFit/>
            </a:bodyPr>
            <a:lstStyle/>
            <a:p>
              <a:r>
                <a:rPr lang="fr-FR" dirty="0"/>
                <a:t>FP2</a:t>
              </a:r>
            </a:p>
          </p:txBody>
        </p:sp>
        <p:sp>
          <p:nvSpPr>
            <p:cNvPr id="37" name="ZoneTexte 36"/>
            <p:cNvSpPr txBox="1"/>
            <p:nvPr/>
          </p:nvSpPr>
          <p:spPr>
            <a:xfrm>
              <a:off x="6171236" y="4179864"/>
              <a:ext cx="502467" cy="369332"/>
            </a:xfrm>
            <a:prstGeom prst="rect">
              <a:avLst/>
            </a:prstGeom>
            <a:noFill/>
          </p:spPr>
          <p:txBody>
            <a:bodyPr wrap="square" rtlCol="0">
              <a:spAutoFit/>
            </a:bodyPr>
            <a:lstStyle/>
            <a:p>
              <a:r>
                <a:rPr lang="fr-FR" dirty="0"/>
                <a:t>C3</a:t>
              </a:r>
            </a:p>
          </p:txBody>
        </p:sp>
        <p:sp>
          <p:nvSpPr>
            <p:cNvPr id="38" name="ZoneTexte 37"/>
            <p:cNvSpPr txBox="1"/>
            <p:nvPr/>
          </p:nvSpPr>
          <p:spPr>
            <a:xfrm>
              <a:off x="4642698" y="4026716"/>
              <a:ext cx="583385" cy="369332"/>
            </a:xfrm>
            <a:prstGeom prst="rect">
              <a:avLst/>
            </a:prstGeom>
            <a:noFill/>
          </p:spPr>
          <p:txBody>
            <a:bodyPr wrap="square" rtlCol="0">
              <a:spAutoFit/>
            </a:bodyPr>
            <a:lstStyle/>
            <a:p>
              <a:r>
                <a:rPr lang="fr-FR" dirty="0"/>
                <a:t>C2</a:t>
              </a:r>
            </a:p>
          </p:txBody>
        </p:sp>
      </p:grpSp>
      <p:sp>
        <p:nvSpPr>
          <p:cNvPr id="40" name="Titre 1"/>
          <p:cNvSpPr>
            <a:spLocks noGrp="1"/>
          </p:cNvSpPr>
          <p:nvPr>
            <p:ph type="title"/>
          </p:nvPr>
        </p:nvSpPr>
        <p:spPr>
          <a:xfrm>
            <a:off x="838200" y="365125"/>
            <a:ext cx="10515600" cy="784167"/>
          </a:xfrm>
        </p:spPr>
        <p:txBody>
          <a:bodyPr>
            <a:normAutofit/>
          </a:bodyPr>
          <a:lstStyle/>
          <a:p>
            <a:r>
              <a:rPr lang="fr-FR" b="1" dirty="0">
                <a:solidFill>
                  <a:schemeClr val="accent1">
                    <a:lumMod val="75000"/>
                  </a:schemeClr>
                </a:solidFill>
              </a:rPr>
              <a:t>Analyse du besoin</a:t>
            </a:r>
          </a:p>
        </p:txBody>
      </p:sp>
    </p:spTree>
    <p:extLst>
      <p:ext uri="{BB962C8B-B14F-4D97-AF65-F5344CB8AC3E}">
        <p14:creationId xmlns:p14="http://schemas.microsoft.com/office/powerpoint/2010/main" val="1629906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708178"/>
            <a:ext cx="10515600" cy="4692622"/>
          </a:xfrm>
        </p:spPr>
        <p:txBody>
          <a:bodyPr/>
          <a:lstStyle/>
          <a:p>
            <a:pPr marL="0" indent="0">
              <a:buNone/>
            </a:pPr>
            <a:r>
              <a:rPr lang="fr-FR" sz="2400" dirty="0"/>
              <a:t>Fonctions principales:</a:t>
            </a:r>
          </a:p>
          <a:p>
            <a:r>
              <a:rPr lang="fr-FR" sz="2400" dirty="0"/>
              <a:t>Ce robot devra se déplacer et contourner des obstacles devant lui.</a:t>
            </a:r>
          </a:p>
          <a:p>
            <a:pPr marL="0" indent="0">
              <a:buNone/>
            </a:pPr>
            <a:r>
              <a:rPr lang="fr-FR" sz="2400" dirty="0"/>
              <a:t>Définition et attendue des contraintes :</a:t>
            </a:r>
          </a:p>
          <a:p>
            <a:pPr marL="0" indent="0">
              <a:buNone/>
            </a:pPr>
            <a:endParaRPr lang="fr-FR" sz="2400" dirty="0"/>
          </a:p>
          <a:p>
            <a:pPr marL="0" indent="0">
              <a:buNone/>
            </a:pPr>
            <a:endParaRPr lang="fr-FR" sz="2400" dirty="0"/>
          </a:p>
          <a:p>
            <a:pPr marL="0" indent="0">
              <a:buNone/>
            </a:pPr>
            <a:endParaRPr lang="fr-FR" sz="2400" dirty="0"/>
          </a:p>
          <a:p>
            <a:pPr marL="0" indent="0">
              <a:buNone/>
            </a:pPr>
            <a:endParaRPr lang="fr-FR" sz="2400" dirty="0"/>
          </a:p>
          <a:p>
            <a:pPr marL="0" indent="0">
              <a:buNone/>
            </a:pPr>
            <a:endParaRPr lang="fr-FR" sz="2400" dirty="0"/>
          </a:p>
          <a:p>
            <a:pPr marL="0" indent="0">
              <a:buNone/>
            </a:pPr>
            <a:endParaRPr lang="fr-FR" sz="2400" dirty="0"/>
          </a:p>
          <a:p>
            <a:pPr marL="0" indent="0">
              <a:buNone/>
            </a:pPr>
            <a:r>
              <a:rPr lang="fr-FR" sz="2400" dirty="0"/>
              <a:t>Contrainte délai projet: livraison 30 avril.</a:t>
            </a:r>
          </a:p>
        </p:txBody>
      </p:sp>
      <p:graphicFrame>
        <p:nvGraphicFramePr>
          <p:cNvPr id="4" name="Tableau 3"/>
          <p:cNvGraphicFramePr>
            <a:graphicFrameLocks noGrp="1"/>
          </p:cNvGraphicFramePr>
          <p:nvPr>
            <p:extLst>
              <p:ext uri="{D42A27DB-BD31-4B8C-83A1-F6EECF244321}">
                <p14:modId xmlns:p14="http://schemas.microsoft.com/office/powerpoint/2010/main" val="1930721587"/>
              </p:ext>
            </p:extLst>
          </p:nvPr>
        </p:nvGraphicFramePr>
        <p:xfrm>
          <a:off x="941431" y="3068584"/>
          <a:ext cx="8083577" cy="2677160"/>
        </p:xfrm>
        <a:graphic>
          <a:graphicData uri="http://schemas.openxmlformats.org/drawingml/2006/table">
            <a:tbl>
              <a:tblPr firstRow="1" bandRow="1">
                <a:tableStyleId>{5C22544A-7EE6-4342-B048-85BDC9FD1C3A}</a:tableStyleId>
              </a:tblPr>
              <a:tblGrid>
                <a:gridCol w="406718">
                  <a:extLst>
                    <a:ext uri="{9D8B030D-6E8A-4147-A177-3AD203B41FA5}">
                      <a16:colId xmlns:a16="http://schemas.microsoft.com/office/drawing/2014/main" val="3864732714"/>
                    </a:ext>
                  </a:extLst>
                </a:gridCol>
                <a:gridCol w="2852257">
                  <a:extLst>
                    <a:ext uri="{9D8B030D-6E8A-4147-A177-3AD203B41FA5}">
                      <a16:colId xmlns:a16="http://schemas.microsoft.com/office/drawing/2014/main" val="350055062"/>
                    </a:ext>
                  </a:extLst>
                </a:gridCol>
                <a:gridCol w="2792602">
                  <a:extLst>
                    <a:ext uri="{9D8B030D-6E8A-4147-A177-3AD203B41FA5}">
                      <a16:colId xmlns:a16="http://schemas.microsoft.com/office/drawing/2014/main" val="3214226361"/>
                    </a:ext>
                  </a:extLst>
                </a:gridCol>
                <a:gridCol w="2032000">
                  <a:extLst>
                    <a:ext uri="{9D8B030D-6E8A-4147-A177-3AD203B41FA5}">
                      <a16:colId xmlns:a16="http://schemas.microsoft.com/office/drawing/2014/main" val="792026388"/>
                    </a:ext>
                  </a:extLst>
                </a:gridCol>
              </a:tblGrid>
              <a:tr h="370840">
                <a:tc gridSpan="2">
                  <a:txBody>
                    <a:bodyPr/>
                    <a:lstStyle/>
                    <a:p>
                      <a:r>
                        <a:rPr lang="fr-FR" dirty="0"/>
                        <a:t>Contraintes</a:t>
                      </a:r>
                    </a:p>
                  </a:txBody>
                  <a:tcPr/>
                </a:tc>
                <a:tc hMerge="1">
                  <a:txBody>
                    <a:bodyPr/>
                    <a:lstStyle/>
                    <a:p>
                      <a:endParaRPr lang="fr-FR" dirty="0"/>
                    </a:p>
                  </a:txBody>
                  <a:tcPr/>
                </a:tc>
                <a:tc>
                  <a:txBody>
                    <a:bodyPr/>
                    <a:lstStyle/>
                    <a:p>
                      <a:r>
                        <a:rPr lang="fr-FR" dirty="0"/>
                        <a:t>Critères</a:t>
                      </a:r>
                    </a:p>
                  </a:txBody>
                  <a:tcPr/>
                </a:tc>
                <a:tc>
                  <a:txBody>
                    <a:bodyPr/>
                    <a:lstStyle/>
                    <a:p>
                      <a:r>
                        <a:rPr lang="fr-FR" dirty="0"/>
                        <a:t>Niveaux attendue</a:t>
                      </a:r>
                    </a:p>
                  </a:txBody>
                  <a:tcPr/>
                </a:tc>
                <a:extLst>
                  <a:ext uri="{0D108BD9-81ED-4DB2-BD59-A6C34878D82A}">
                    <a16:rowId xmlns:a16="http://schemas.microsoft.com/office/drawing/2014/main" val="622945927"/>
                  </a:ext>
                </a:extLst>
              </a:tr>
              <a:tr h="370840">
                <a:tc>
                  <a:txBody>
                    <a:bodyPr/>
                    <a:lstStyle/>
                    <a:p>
                      <a:pPr algn="l"/>
                      <a:r>
                        <a:rPr lang="fr-FR" sz="1400" b="1" dirty="0">
                          <a:solidFill>
                            <a:schemeClr val="accent1">
                              <a:lumMod val="75000"/>
                            </a:schemeClr>
                          </a:solidFill>
                        </a:rPr>
                        <a:t>C2</a:t>
                      </a:r>
                    </a:p>
                  </a:txBody>
                  <a:tcPr anchor="ctr"/>
                </a:tc>
                <a:tc>
                  <a:txBody>
                    <a:bodyPr/>
                    <a:lstStyle/>
                    <a:p>
                      <a:pPr algn="l"/>
                      <a:r>
                        <a:rPr lang="fr-FR" sz="1400" b="1" dirty="0">
                          <a:solidFill>
                            <a:schemeClr val="accent1">
                              <a:lumMod val="75000"/>
                            </a:schemeClr>
                          </a:solidFill>
                        </a:rPr>
                        <a:t>Doit avoir une taille moyenne</a:t>
                      </a:r>
                    </a:p>
                  </a:txBody>
                  <a:tcPr anchor="ctr"/>
                </a:tc>
                <a:tc>
                  <a:txBody>
                    <a:bodyPr/>
                    <a:lstStyle/>
                    <a:p>
                      <a:pPr algn="l"/>
                      <a:r>
                        <a:rPr lang="fr-FR" sz="1600" dirty="0"/>
                        <a:t>Taille en centimètres</a:t>
                      </a:r>
                    </a:p>
                  </a:txBody>
                  <a:tcPr anchor="ctr"/>
                </a:tc>
                <a:tc>
                  <a:txBody>
                    <a:bodyPr/>
                    <a:lstStyle/>
                    <a:p>
                      <a:r>
                        <a:rPr lang="fr-FR" sz="1600" dirty="0"/>
                        <a:t>Hauteur:~10cm</a:t>
                      </a:r>
                    </a:p>
                    <a:p>
                      <a:r>
                        <a:rPr lang="fr-FR" sz="1600" dirty="0"/>
                        <a:t>Longueur:~25cm</a:t>
                      </a:r>
                    </a:p>
                    <a:p>
                      <a:r>
                        <a:rPr lang="fr-FR" sz="1600" dirty="0"/>
                        <a:t>Largeur:~15cm</a:t>
                      </a:r>
                    </a:p>
                  </a:txBody>
                  <a:tcPr/>
                </a:tc>
                <a:extLst>
                  <a:ext uri="{0D108BD9-81ED-4DB2-BD59-A6C34878D82A}">
                    <a16:rowId xmlns:a16="http://schemas.microsoft.com/office/drawing/2014/main" val="237956584"/>
                  </a:ext>
                </a:extLst>
              </a:tr>
              <a:tr h="370840">
                <a:tc>
                  <a:txBody>
                    <a:bodyPr/>
                    <a:lstStyle/>
                    <a:p>
                      <a:r>
                        <a:rPr lang="fr-FR" sz="1400" b="1" dirty="0">
                          <a:solidFill>
                            <a:srgbClr val="0070C0"/>
                          </a:solidFill>
                        </a:rPr>
                        <a:t>C3</a:t>
                      </a:r>
                    </a:p>
                  </a:txBody>
                  <a:tcPr/>
                </a:tc>
                <a:tc>
                  <a:txBody>
                    <a:bodyPr/>
                    <a:lstStyle/>
                    <a:p>
                      <a:r>
                        <a:rPr lang="fr-FR" sz="1400" b="1" dirty="0">
                          <a:solidFill>
                            <a:srgbClr val="0070C0"/>
                          </a:solidFill>
                        </a:rPr>
                        <a:t>Doit être solide</a:t>
                      </a:r>
                    </a:p>
                  </a:txBody>
                  <a:tcPr/>
                </a:tc>
                <a:tc>
                  <a:txBody>
                    <a:bodyPr/>
                    <a:lstStyle/>
                    <a:p>
                      <a:r>
                        <a:rPr lang="fr-FR" sz="1600" dirty="0"/>
                        <a:t>Résiste à une chute</a:t>
                      </a:r>
                    </a:p>
                  </a:txBody>
                  <a:tcPr/>
                </a:tc>
                <a:tc>
                  <a:txBody>
                    <a:bodyPr/>
                    <a:lstStyle/>
                    <a:p>
                      <a:r>
                        <a:rPr lang="fr-FR" sz="1600" dirty="0"/>
                        <a:t>Chute de 15cm</a:t>
                      </a:r>
                    </a:p>
                  </a:txBody>
                  <a:tcPr/>
                </a:tc>
                <a:extLst>
                  <a:ext uri="{0D108BD9-81ED-4DB2-BD59-A6C34878D82A}">
                    <a16:rowId xmlns:a16="http://schemas.microsoft.com/office/drawing/2014/main" val="3678743275"/>
                  </a:ext>
                </a:extLst>
              </a:tr>
              <a:tr h="370840">
                <a:tc>
                  <a:txBody>
                    <a:bodyPr/>
                    <a:lstStyle/>
                    <a:p>
                      <a:r>
                        <a:rPr lang="fr-FR" sz="1400" b="1" dirty="0">
                          <a:solidFill>
                            <a:schemeClr val="accent1">
                              <a:lumMod val="75000"/>
                            </a:schemeClr>
                          </a:solidFill>
                        </a:rPr>
                        <a:t>C4</a:t>
                      </a:r>
                    </a:p>
                  </a:txBody>
                  <a:tcPr/>
                </a:tc>
                <a:tc>
                  <a:txBody>
                    <a:bodyPr/>
                    <a:lstStyle/>
                    <a:p>
                      <a:r>
                        <a:rPr lang="fr-FR" sz="1400" b="1" dirty="0">
                          <a:solidFill>
                            <a:schemeClr val="accent1">
                              <a:lumMod val="75000"/>
                            </a:schemeClr>
                          </a:solidFill>
                        </a:rPr>
                        <a:t>Doit avoir un cout raisonnable</a:t>
                      </a:r>
                    </a:p>
                  </a:txBody>
                  <a:tcPr/>
                </a:tc>
                <a:tc>
                  <a:txBody>
                    <a:bodyPr/>
                    <a:lstStyle/>
                    <a:p>
                      <a:r>
                        <a:rPr lang="fr-FR" sz="1600" dirty="0"/>
                        <a:t>Coût des éléments en euros</a:t>
                      </a:r>
                    </a:p>
                  </a:txBody>
                  <a:tcPr/>
                </a:tc>
                <a:tc>
                  <a:txBody>
                    <a:bodyPr/>
                    <a:lstStyle/>
                    <a:p>
                      <a:r>
                        <a:rPr lang="fr-FR" sz="1600" dirty="0"/>
                        <a:t>Moins de 50 euros</a:t>
                      </a:r>
                    </a:p>
                  </a:txBody>
                  <a:tcPr/>
                </a:tc>
                <a:extLst>
                  <a:ext uri="{0D108BD9-81ED-4DB2-BD59-A6C34878D82A}">
                    <a16:rowId xmlns:a16="http://schemas.microsoft.com/office/drawing/2014/main" val="3128600523"/>
                  </a:ext>
                </a:extLst>
              </a:tr>
              <a:tr h="370840">
                <a:tc>
                  <a:txBody>
                    <a:bodyPr/>
                    <a:lstStyle/>
                    <a:p>
                      <a:r>
                        <a:rPr lang="fr-FR" sz="1400" b="1" dirty="0">
                          <a:solidFill>
                            <a:srgbClr val="0070C0"/>
                          </a:solidFill>
                        </a:rPr>
                        <a:t>C5</a:t>
                      </a:r>
                    </a:p>
                  </a:txBody>
                  <a:tcPr/>
                </a:tc>
                <a:tc>
                  <a:txBody>
                    <a:bodyPr/>
                    <a:lstStyle/>
                    <a:p>
                      <a:r>
                        <a:rPr lang="fr-FR" sz="1400" b="1" dirty="0">
                          <a:solidFill>
                            <a:srgbClr val="0070C0"/>
                          </a:solidFill>
                        </a:rPr>
                        <a:t>Doit avoir une bonne autonomie</a:t>
                      </a:r>
                    </a:p>
                  </a:txBody>
                  <a:tcPr/>
                </a:tc>
                <a:tc>
                  <a:txBody>
                    <a:bodyPr/>
                    <a:lstStyle/>
                    <a:p>
                      <a:r>
                        <a:rPr lang="fr-FR" sz="1600" dirty="0"/>
                        <a:t>Autonomie en heures</a:t>
                      </a:r>
                    </a:p>
                  </a:txBody>
                  <a:tcPr/>
                </a:tc>
                <a:tc>
                  <a:txBody>
                    <a:bodyPr/>
                    <a:lstStyle/>
                    <a:p>
                      <a:r>
                        <a:rPr lang="fr-FR" sz="1600" dirty="0"/>
                        <a:t>Entre 4 et 6 h</a:t>
                      </a:r>
                    </a:p>
                  </a:txBody>
                  <a:tcPr/>
                </a:tc>
                <a:extLst>
                  <a:ext uri="{0D108BD9-81ED-4DB2-BD59-A6C34878D82A}">
                    <a16:rowId xmlns:a16="http://schemas.microsoft.com/office/drawing/2014/main" val="4130469475"/>
                  </a:ext>
                </a:extLst>
              </a:tr>
              <a:tr h="370840">
                <a:tc>
                  <a:txBody>
                    <a:bodyPr/>
                    <a:lstStyle/>
                    <a:p>
                      <a:r>
                        <a:rPr lang="fr-FR" sz="1400" b="1" dirty="0">
                          <a:solidFill>
                            <a:schemeClr val="accent1">
                              <a:lumMod val="75000"/>
                            </a:schemeClr>
                          </a:solidFill>
                        </a:rPr>
                        <a:t>C6</a:t>
                      </a:r>
                    </a:p>
                  </a:txBody>
                  <a:tcPr/>
                </a:tc>
                <a:tc>
                  <a:txBody>
                    <a:bodyPr/>
                    <a:lstStyle/>
                    <a:p>
                      <a:r>
                        <a:rPr lang="fr-FR" sz="1400" b="1" dirty="0">
                          <a:solidFill>
                            <a:schemeClr val="accent1">
                              <a:lumMod val="75000"/>
                            </a:schemeClr>
                          </a:solidFill>
                        </a:rPr>
                        <a:t>Doit être esthétique</a:t>
                      </a:r>
                    </a:p>
                  </a:txBody>
                  <a:tcPr/>
                </a:tc>
                <a:tc>
                  <a:txBody>
                    <a:bodyPr/>
                    <a:lstStyle/>
                    <a:p>
                      <a:r>
                        <a:rPr lang="fr-FR" sz="1600" dirty="0"/>
                        <a:t>Panel d’utilisateurs</a:t>
                      </a:r>
                    </a:p>
                  </a:txBody>
                  <a:tcPr/>
                </a:tc>
                <a:tc>
                  <a:txBody>
                    <a:bodyPr/>
                    <a:lstStyle/>
                    <a:p>
                      <a:r>
                        <a:rPr lang="fr-FR" sz="1600" dirty="0"/>
                        <a:t>Au moins 3/10</a:t>
                      </a:r>
                    </a:p>
                  </a:txBody>
                  <a:tcPr/>
                </a:tc>
                <a:extLst>
                  <a:ext uri="{0D108BD9-81ED-4DB2-BD59-A6C34878D82A}">
                    <a16:rowId xmlns:a16="http://schemas.microsoft.com/office/drawing/2014/main" val="3909449137"/>
                  </a:ext>
                </a:extLst>
              </a:tr>
            </a:tbl>
          </a:graphicData>
        </a:graphic>
      </p:graphicFrame>
      <p:sp>
        <p:nvSpPr>
          <p:cNvPr id="7" name="Titre 1"/>
          <p:cNvSpPr>
            <a:spLocks noGrp="1"/>
          </p:cNvSpPr>
          <p:nvPr>
            <p:ph type="title"/>
          </p:nvPr>
        </p:nvSpPr>
        <p:spPr>
          <a:xfrm>
            <a:off x="838200" y="365125"/>
            <a:ext cx="10515600" cy="784167"/>
          </a:xfrm>
        </p:spPr>
        <p:txBody>
          <a:bodyPr>
            <a:normAutofit/>
          </a:bodyPr>
          <a:lstStyle/>
          <a:p>
            <a:r>
              <a:rPr lang="fr-FR" b="1" dirty="0">
                <a:solidFill>
                  <a:schemeClr val="accent1">
                    <a:lumMod val="75000"/>
                  </a:schemeClr>
                </a:solidFill>
              </a:rPr>
              <a:t>Elaboration du cahier des charges</a:t>
            </a:r>
          </a:p>
        </p:txBody>
      </p:sp>
    </p:spTree>
    <p:extLst>
      <p:ext uri="{BB962C8B-B14F-4D97-AF65-F5344CB8AC3E}">
        <p14:creationId xmlns:p14="http://schemas.microsoft.com/office/powerpoint/2010/main" val="3494245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082179"/>
            <a:ext cx="10515600" cy="4924338"/>
          </a:xfrm>
        </p:spPr>
        <p:txBody>
          <a:bodyPr/>
          <a:lstStyle/>
          <a:p>
            <a:pPr marL="0" indent="0">
              <a:buNone/>
            </a:pPr>
            <a:r>
              <a:rPr lang="fr-FR" dirty="0"/>
              <a:t>Diagramme FAST</a:t>
            </a:r>
          </a:p>
        </p:txBody>
      </p:sp>
      <p:grpSp>
        <p:nvGrpSpPr>
          <p:cNvPr id="26" name="Groupe 25"/>
          <p:cNvGrpSpPr/>
          <p:nvPr/>
        </p:nvGrpSpPr>
        <p:grpSpPr>
          <a:xfrm>
            <a:off x="972424" y="1734859"/>
            <a:ext cx="9270534" cy="3097482"/>
            <a:chOff x="1071443" y="2118413"/>
            <a:chExt cx="6292467" cy="3502180"/>
          </a:xfrm>
        </p:grpSpPr>
        <p:sp>
          <p:nvSpPr>
            <p:cNvPr id="4" name="Rectangle : coins arrondis 3"/>
            <p:cNvSpPr/>
            <p:nvPr/>
          </p:nvSpPr>
          <p:spPr>
            <a:xfrm>
              <a:off x="1071443" y="2118413"/>
              <a:ext cx="1846976" cy="4726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Fonction d’usage</a:t>
              </a:r>
            </a:p>
          </p:txBody>
        </p:sp>
        <p:sp>
          <p:nvSpPr>
            <p:cNvPr id="8" name="Rectangle 7"/>
            <p:cNvSpPr/>
            <p:nvPr/>
          </p:nvSpPr>
          <p:spPr>
            <a:xfrm>
              <a:off x="1071443" y="2791647"/>
              <a:ext cx="1846976" cy="59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Se déplacer</a:t>
              </a:r>
            </a:p>
          </p:txBody>
        </p:sp>
        <p:sp>
          <p:nvSpPr>
            <p:cNvPr id="15" name="Rectangle : coins arrondis 14"/>
            <p:cNvSpPr/>
            <p:nvPr/>
          </p:nvSpPr>
          <p:spPr>
            <a:xfrm>
              <a:off x="3488422" y="2127684"/>
              <a:ext cx="1846976" cy="4726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Fonctions Techniques</a:t>
              </a:r>
            </a:p>
          </p:txBody>
        </p:sp>
        <p:sp>
          <p:nvSpPr>
            <p:cNvPr id="16" name="Rectangle : coins arrondis 15"/>
            <p:cNvSpPr/>
            <p:nvPr/>
          </p:nvSpPr>
          <p:spPr>
            <a:xfrm>
              <a:off x="5516934" y="2119295"/>
              <a:ext cx="1846976" cy="4810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Solutions Techniques</a:t>
              </a:r>
            </a:p>
          </p:txBody>
        </p:sp>
        <p:sp>
          <p:nvSpPr>
            <p:cNvPr id="17" name="Rectangle 16"/>
            <p:cNvSpPr/>
            <p:nvPr/>
          </p:nvSpPr>
          <p:spPr>
            <a:xfrm>
              <a:off x="3488420" y="3549227"/>
              <a:ext cx="1846976" cy="59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Faire avancer </a:t>
              </a:r>
            </a:p>
          </p:txBody>
        </p:sp>
        <p:sp>
          <p:nvSpPr>
            <p:cNvPr id="18" name="Rectangle 17"/>
            <p:cNvSpPr/>
            <p:nvPr/>
          </p:nvSpPr>
          <p:spPr>
            <a:xfrm>
              <a:off x="1071443" y="5021801"/>
              <a:ext cx="1846977" cy="59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Éviter des obstacles</a:t>
              </a:r>
            </a:p>
          </p:txBody>
        </p:sp>
        <p:sp>
          <p:nvSpPr>
            <p:cNvPr id="19" name="Rectangle 18"/>
            <p:cNvSpPr/>
            <p:nvPr/>
          </p:nvSpPr>
          <p:spPr>
            <a:xfrm>
              <a:off x="5516933" y="2804855"/>
              <a:ext cx="1846976" cy="59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Châssis</a:t>
              </a:r>
            </a:p>
          </p:txBody>
        </p:sp>
        <p:sp>
          <p:nvSpPr>
            <p:cNvPr id="20" name="Rectangle 19"/>
            <p:cNvSpPr/>
            <p:nvPr/>
          </p:nvSpPr>
          <p:spPr>
            <a:xfrm>
              <a:off x="3488421" y="2804855"/>
              <a:ext cx="1846976" cy="59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Maintenir les éléments ensemble</a:t>
              </a:r>
            </a:p>
          </p:txBody>
        </p:sp>
        <p:sp>
          <p:nvSpPr>
            <p:cNvPr id="21" name="Rectangle 20"/>
            <p:cNvSpPr/>
            <p:nvPr/>
          </p:nvSpPr>
          <p:spPr>
            <a:xfrm>
              <a:off x="5516932" y="4277428"/>
              <a:ext cx="1846976" cy="59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Support à piles</a:t>
              </a:r>
            </a:p>
          </p:txBody>
        </p:sp>
        <p:sp>
          <p:nvSpPr>
            <p:cNvPr id="22" name="Rectangle 21"/>
            <p:cNvSpPr/>
            <p:nvPr/>
          </p:nvSpPr>
          <p:spPr>
            <a:xfrm>
              <a:off x="3488420" y="4285574"/>
              <a:ext cx="1846976" cy="59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Alimenter en énergie</a:t>
              </a:r>
            </a:p>
          </p:txBody>
        </p:sp>
        <p:sp>
          <p:nvSpPr>
            <p:cNvPr id="23" name="Rectangle 22"/>
            <p:cNvSpPr/>
            <p:nvPr/>
          </p:nvSpPr>
          <p:spPr>
            <a:xfrm>
              <a:off x="5516932" y="3549227"/>
              <a:ext cx="1846976" cy="59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Motorisation</a:t>
              </a:r>
            </a:p>
          </p:txBody>
        </p:sp>
        <p:sp>
          <p:nvSpPr>
            <p:cNvPr id="24" name="Rectangle 23"/>
            <p:cNvSpPr/>
            <p:nvPr/>
          </p:nvSpPr>
          <p:spPr>
            <a:xfrm>
              <a:off x="3488420" y="5021801"/>
              <a:ext cx="1846976" cy="59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Analyser</a:t>
              </a:r>
            </a:p>
          </p:txBody>
        </p:sp>
        <p:sp>
          <p:nvSpPr>
            <p:cNvPr id="25" name="Rectangle 24"/>
            <p:cNvSpPr/>
            <p:nvPr/>
          </p:nvSpPr>
          <p:spPr>
            <a:xfrm>
              <a:off x="5516932" y="5021801"/>
              <a:ext cx="1846976" cy="598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Microcontrôleur</a:t>
              </a:r>
            </a:p>
          </p:txBody>
        </p:sp>
      </p:grpSp>
      <p:sp>
        <p:nvSpPr>
          <p:cNvPr id="27" name="Rectangle 26"/>
          <p:cNvSpPr/>
          <p:nvPr/>
        </p:nvSpPr>
        <p:spPr>
          <a:xfrm>
            <a:off x="4533297" y="4969593"/>
            <a:ext cx="2721104" cy="5295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Détecter des obstacles</a:t>
            </a:r>
          </a:p>
        </p:txBody>
      </p:sp>
      <p:sp>
        <p:nvSpPr>
          <p:cNvPr id="28" name="Rectangle 27"/>
          <p:cNvSpPr/>
          <p:nvPr/>
        </p:nvSpPr>
        <p:spPr>
          <a:xfrm>
            <a:off x="7521853" y="4969593"/>
            <a:ext cx="2721104" cy="5295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Microrupteur</a:t>
            </a:r>
            <a:r>
              <a:rPr lang="fr-FR" dirty="0"/>
              <a:t> à levier</a:t>
            </a:r>
          </a:p>
        </p:txBody>
      </p:sp>
      <p:cxnSp>
        <p:nvCxnSpPr>
          <p:cNvPr id="36" name="Connecteur : en angle 35"/>
          <p:cNvCxnSpPr>
            <a:cxnSpLocks/>
          </p:cNvCxnSpPr>
          <p:nvPr/>
        </p:nvCxnSpPr>
        <p:spPr>
          <a:xfrm rot="10800000">
            <a:off x="3693527" y="2589999"/>
            <a:ext cx="839770" cy="1"/>
          </a:xfrm>
          <a:prstGeom prst="bentConnector3">
            <a:avLst/>
          </a:prstGeom>
          <a:ln w="28575"/>
        </p:spPr>
        <p:style>
          <a:lnRef idx="1">
            <a:schemeClr val="accent1"/>
          </a:lnRef>
          <a:fillRef idx="0">
            <a:schemeClr val="accent1"/>
          </a:fillRef>
          <a:effectRef idx="0">
            <a:schemeClr val="accent1"/>
          </a:effectRef>
          <a:fontRef idx="minor">
            <a:schemeClr val="tx1"/>
          </a:fontRef>
        </p:style>
      </p:cxnSp>
      <p:cxnSp>
        <p:nvCxnSpPr>
          <p:cNvPr id="38" name="Connecteur : en angle 37"/>
          <p:cNvCxnSpPr>
            <a:cxnSpLocks/>
            <a:stCxn id="8" idx="3"/>
          </p:cNvCxnSpPr>
          <p:nvPr/>
        </p:nvCxnSpPr>
        <p:spPr>
          <a:xfrm>
            <a:off x="3693527" y="2595096"/>
            <a:ext cx="492582" cy="1972445"/>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42" name="Connecteur : en angle 41"/>
          <p:cNvCxnSpPr>
            <a:stCxn id="24" idx="1"/>
          </p:cNvCxnSpPr>
          <p:nvPr/>
        </p:nvCxnSpPr>
        <p:spPr>
          <a:xfrm rot="10800000">
            <a:off x="4186112" y="4134926"/>
            <a:ext cx="347184" cy="432617"/>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44" name="Connecteur : en angle 43"/>
          <p:cNvCxnSpPr>
            <a:stCxn id="22" idx="1"/>
          </p:cNvCxnSpPr>
          <p:nvPr/>
        </p:nvCxnSpPr>
        <p:spPr>
          <a:xfrm rot="10800000">
            <a:off x="4186112" y="3527412"/>
            <a:ext cx="347184" cy="388978"/>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46" name="Connecteur : en angle 45"/>
          <p:cNvCxnSpPr>
            <a:stCxn id="17" idx="1"/>
          </p:cNvCxnSpPr>
          <p:nvPr/>
        </p:nvCxnSpPr>
        <p:spPr>
          <a:xfrm rot="10800000">
            <a:off x="4186112" y="2878113"/>
            <a:ext cx="347185" cy="387021"/>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52" name="Connecteur : en angle 51"/>
          <p:cNvCxnSpPr>
            <a:stCxn id="18" idx="3"/>
          </p:cNvCxnSpPr>
          <p:nvPr/>
        </p:nvCxnSpPr>
        <p:spPr>
          <a:xfrm>
            <a:off x="3693529" y="4567542"/>
            <a:ext cx="995924" cy="666849"/>
          </a:xfrm>
          <a:prstGeom prst="bentConnector3">
            <a:avLst/>
          </a:prstGeom>
          <a:ln w="28575"/>
        </p:spPr>
        <p:style>
          <a:lnRef idx="1">
            <a:schemeClr val="accent1"/>
          </a:lnRef>
          <a:fillRef idx="0">
            <a:schemeClr val="accent1"/>
          </a:fillRef>
          <a:effectRef idx="0">
            <a:schemeClr val="accent1"/>
          </a:effectRef>
          <a:fontRef idx="minor">
            <a:schemeClr val="tx1"/>
          </a:fontRef>
        </p:style>
      </p:cxnSp>
      <p:sp>
        <p:nvSpPr>
          <p:cNvPr id="60" name="Titre 1"/>
          <p:cNvSpPr>
            <a:spLocks noGrp="1"/>
          </p:cNvSpPr>
          <p:nvPr>
            <p:ph type="title"/>
          </p:nvPr>
        </p:nvSpPr>
        <p:spPr>
          <a:xfrm>
            <a:off x="838200" y="365125"/>
            <a:ext cx="10515600" cy="784167"/>
          </a:xfrm>
        </p:spPr>
        <p:txBody>
          <a:bodyPr>
            <a:normAutofit/>
          </a:bodyPr>
          <a:lstStyle/>
          <a:p>
            <a:r>
              <a:rPr lang="fr-FR" b="1" dirty="0">
                <a:solidFill>
                  <a:schemeClr val="accent1">
                    <a:lumMod val="75000"/>
                  </a:schemeClr>
                </a:solidFill>
              </a:rPr>
              <a:t>Recherche de solutions</a:t>
            </a:r>
          </a:p>
        </p:txBody>
      </p:sp>
      <p:sp>
        <p:nvSpPr>
          <p:cNvPr id="61" name="ZoneTexte 60"/>
          <p:cNvSpPr txBox="1"/>
          <p:nvPr/>
        </p:nvSpPr>
        <p:spPr>
          <a:xfrm>
            <a:off x="838200" y="5765092"/>
            <a:ext cx="9119532" cy="492443"/>
          </a:xfrm>
          <a:prstGeom prst="rect">
            <a:avLst/>
          </a:prstGeom>
          <a:noFill/>
        </p:spPr>
        <p:txBody>
          <a:bodyPr wrap="square" rtlCol="0">
            <a:spAutoFit/>
          </a:bodyPr>
          <a:lstStyle/>
          <a:p>
            <a:r>
              <a:rPr lang="fr-FR" sz="2600" dirty="0"/>
              <a:t>Programmation microcontrôleur avec PICAXE version bloc</a:t>
            </a:r>
          </a:p>
        </p:txBody>
      </p:sp>
    </p:spTree>
    <p:extLst>
      <p:ext uri="{BB962C8B-B14F-4D97-AF65-F5344CB8AC3E}">
        <p14:creationId xmlns:p14="http://schemas.microsoft.com/office/powerpoint/2010/main" val="2121393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Espace réservé du contenu 2"/>
          <p:cNvSpPr>
            <a:spLocks noGrp="1"/>
          </p:cNvSpPr>
          <p:nvPr>
            <p:ph idx="1"/>
          </p:nvPr>
        </p:nvSpPr>
        <p:spPr>
          <a:xfrm>
            <a:off x="838200" y="1149292"/>
            <a:ext cx="10515600" cy="5402510"/>
          </a:xfrm>
        </p:spPr>
        <p:txBody>
          <a:bodyPr>
            <a:normAutofit fontScale="92500" lnSpcReduction="10000"/>
          </a:bodyPr>
          <a:lstStyle/>
          <a:p>
            <a:pPr marL="0" indent="0">
              <a:buNone/>
            </a:pPr>
            <a:r>
              <a:rPr lang="fr-FR" dirty="0"/>
              <a:t>Etablissement du planning (diagramme </a:t>
            </a:r>
            <a:r>
              <a:rPr lang="fr-FR" dirty="0" err="1"/>
              <a:t>Gannt</a:t>
            </a:r>
            <a:r>
              <a:rPr lang="fr-FR" dirty="0"/>
              <a:t>)</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r>
              <a:rPr lang="fr-FR" dirty="0"/>
              <a:t>Le planning établi devrait permettre de répondre à la contrainte délai du 30 Avril 2017.</a:t>
            </a:r>
          </a:p>
        </p:txBody>
      </p:sp>
      <p:sp>
        <p:nvSpPr>
          <p:cNvPr id="32" name="Titre 1"/>
          <p:cNvSpPr>
            <a:spLocks noGrp="1"/>
          </p:cNvSpPr>
          <p:nvPr>
            <p:ph type="title"/>
          </p:nvPr>
        </p:nvSpPr>
        <p:spPr>
          <a:xfrm>
            <a:off x="838200" y="365125"/>
            <a:ext cx="10515600" cy="784167"/>
          </a:xfrm>
        </p:spPr>
        <p:txBody>
          <a:bodyPr>
            <a:normAutofit/>
          </a:bodyPr>
          <a:lstStyle/>
          <a:p>
            <a:r>
              <a:rPr lang="fr-FR" b="1" dirty="0">
                <a:solidFill>
                  <a:schemeClr val="accent1">
                    <a:lumMod val="75000"/>
                  </a:schemeClr>
                </a:solidFill>
              </a:rPr>
              <a:t>Recherche de solutions</a:t>
            </a:r>
          </a:p>
        </p:txBody>
      </p:sp>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l="22205" t="13140" r="33876" b="3679"/>
          <a:stretch/>
        </p:blipFill>
        <p:spPr>
          <a:xfrm rot="5400000">
            <a:off x="3659787" y="-1311566"/>
            <a:ext cx="3644815" cy="9757770"/>
          </a:xfrm>
          <a:prstGeom prst="rect">
            <a:avLst/>
          </a:prstGeom>
        </p:spPr>
      </p:pic>
    </p:spTree>
    <p:extLst>
      <p:ext uri="{BB962C8B-B14F-4D97-AF65-F5344CB8AC3E}">
        <p14:creationId xmlns:p14="http://schemas.microsoft.com/office/powerpoint/2010/main" val="534035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838200" y="365125"/>
            <a:ext cx="10515600" cy="784167"/>
          </a:xfrm>
        </p:spPr>
        <p:txBody>
          <a:bodyPr>
            <a:normAutofit/>
          </a:bodyPr>
          <a:lstStyle/>
          <a:p>
            <a:r>
              <a:rPr lang="fr-FR" b="1" dirty="0">
                <a:solidFill>
                  <a:schemeClr val="accent1">
                    <a:lumMod val="75000"/>
                  </a:schemeClr>
                </a:solidFill>
              </a:rPr>
              <a:t>Fabrication robot</a:t>
            </a:r>
          </a:p>
        </p:txBody>
      </p:sp>
      <p:sp>
        <p:nvSpPr>
          <p:cNvPr id="5" name="Espace réservé du contenu 4"/>
          <p:cNvSpPr>
            <a:spLocks noGrp="1"/>
          </p:cNvSpPr>
          <p:nvPr>
            <p:ph idx="1"/>
          </p:nvPr>
        </p:nvSpPr>
        <p:spPr>
          <a:xfrm>
            <a:off x="838200" y="1190633"/>
            <a:ext cx="10515600" cy="885371"/>
          </a:xfrm>
          <a:prstGeom prst="rect">
            <a:avLst/>
          </a:prstGeom>
        </p:spPr>
        <p:txBody>
          <a:bodyPr wrap="square">
            <a:spAutoFit/>
          </a:bodyPr>
          <a:lstStyle/>
          <a:p>
            <a:r>
              <a:rPr lang="fr-FR" sz="2400" dirty="0"/>
              <a:t>1. La partie matérielle (hardware)</a:t>
            </a:r>
          </a:p>
          <a:p>
            <a:pPr marL="0" indent="0">
              <a:buNone/>
            </a:pPr>
            <a:r>
              <a:rPr lang="fr-FR" sz="2400" dirty="0"/>
              <a:t>Le Châssis</a:t>
            </a:r>
          </a:p>
        </p:txBody>
      </p:sp>
      <p:pic>
        <p:nvPicPr>
          <p:cNvPr id="7" name="Image 6"/>
          <p:cNvPicPr>
            <a:picLocks noChangeAspect="1"/>
          </p:cNvPicPr>
          <p:nvPr/>
        </p:nvPicPr>
        <p:blipFill rotWithShape="1">
          <a:blip r:embed="rId2">
            <a:extLst>
              <a:ext uri="{28A0092B-C50C-407E-A947-70E740481C1C}">
                <a14:useLocalDpi xmlns:a14="http://schemas.microsoft.com/office/drawing/2010/main" val="0"/>
              </a:ext>
            </a:extLst>
          </a:blip>
          <a:srcRect l="12998" t="11994" r="7100" b="13799"/>
          <a:stretch/>
        </p:blipFill>
        <p:spPr>
          <a:xfrm rot="10800000">
            <a:off x="7172588" y="583239"/>
            <a:ext cx="3540154" cy="4647502"/>
          </a:xfrm>
          <a:prstGeom prst="rect">
            <a:avLst/>
          </a:prstGeom>
        </p:spPr>
      </p:pic>
      <p:sp>
        <p:nvSpPr>
          <p:cNvPr id="9" name="Rectangle 8"/>
          <p:cNvSpPr/>
          <p:nvPr/>
        </p:nvSpPr>
        <p:spPr>
          <a:xfrm>
            <a:off x="7172588" y="5540800"/>
            <a:ext cx="3540154" cy="822121"/>
          </a:xfrm>
          <a:prstGeom prst="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Image du plan réalisé en classe représentant le châssis</a:t>
            </a:r>
          </a:p>
        </p:txBody>
      </p:sp>
      <p:grpSp>
        <p:nvGrpSpPr>
          <p:cNvPr id="11" name="Groupe 10"/>
          <p:cNvGrpSpPr/>
          <p:nvPr/>
        </p:nvGrpSpPr>
        <p:grpSpPr>
          <a:xfrm>
            <a:off x="1048624" y="2402836"/>
            <a:ext cx="4576895" cy="1942595"/>
            <a:chOff x="1828798" y="2764170"/>
            <a:chExt cx="4576895" cy="1942595"/>
          </a:xfrm>
        </p:grpSpPr>
        <p:sp>
          <p:nvSpPr>
            <p:cNvPr id="8" name="ZoneTexte 7"/>
            <p:cNvSpPr txBox="1"/>
            <p:nvPr/>
          </p:nvSpPr>
          <p:spPr>
            <a:xfrm>
              <a:off x="1828798" y="2764170"/>
              <a:ext cx="4576895" cy="923330"/>
            </a:xfrm>
            <a:prstGeom prst="rect">
              <a:avLst/>
            </a:prstGeom>
            <a:noFill/>
          </p:spPr>
          <p:txBody>
            <a:bodyPr wrap="square" rtlCol="0">
              <a:spAutoFit/>
            </a:bodyPr>
            <a:lstStyle/>
            <a:p>
              <a:r>
                <a:rPr lang="fr-FR" dirty="0"/>
                <a:t>Le châssis est un élément qui permet de maintenir tous les éléments ensembles et d’assurer la stabilité du robot. </a:t>
              </a:r>
            </a:p>
          </p:txBody>
        </p:sp>
        <p:sp>
          <p:nvSpPr>
            <p:cNvPr id="10" name="ZoneTexte 9"/>
            <p:cNvSpPr txBox="1"/>
            <p:nvPr/>
          </p:nvSpPr>
          <p:spPr>
            <a:xfrm>
              <a:off x="1828798" y="3783435"/>
              <a:ext cx="3397541" cy="923330"/>
            </a:xfrm>
            <a:prstGeom prst="rect">
              <a:avLst/>
            </a:prstGeom>
            <a:noFill/>
          </p:spPr>
          <p:txBody>
            <a:bodyPr wrap="square" rtlCol="0">
              <a:spAutoFit/>
            </a:bodyPr>
            <a:lstStyle/>
            <a:p>
              <a:r>
                <a:rPr lang="fr-FR" dirty="0"/>
                <a:t>Les points sur le plan représentent les trous à percer pour pouvoir fixer les éléments</a:t>
              </a:r>
            </a:p>
          </p:txBody>
        </p:sp>
      </p:grpSp>
    </p:spTree>
    <p:extLst>
      <p:ext uri="{BB962C8B-B14F-4D97-AF65-F5344CB8AC3E}">
        <p14:creationId xmlns:p14="http://schemas.microsoft.com/office/powerpoint/2010/main" val="2041050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838200" y="365125"/>
            <a:ext cx="10515600" cy="784167"/>
          </a:xfrm>
        </p:spPr>
        <p:txBody>
          <a:bodyPr>
            <a:normAutofit/>
          </a:bodyPr>
          <a:lstStyle/>
          <a:p>
            <a:r>
              <a:rPr lang="fr-FR" b="1" dirty="0">
                <a:solidFill>
                  <a:schemeClr val="accent1">
                    <a:lumMod val="75000"/>
                  </a:schemeClr>
                </a:solidFill>
              </a:rPr>
              <a:t>Fabrication robot</a:t>
            </a:r>
          </a:p>
        </p:txBody>
      </p:sp>
      <p:sp>
        <p:nvSpPr>
          <p:cNvPr id="5" name="Espace réservé du contenu 4"/>
          <p:cNvSpPr>
            <a:spLocks noGrp="1"/>
          </p:cNvSpPr>
          <p:nvPr>
            <p:ph idx="1"/>
          </p:nvPr>
        </p:nvSpPr>
        <p:spPr>
          <a:xfrm>
            <a:off x="838200" y="1190633"/>
            <a:ext cx="10515600" cy="885371"/>
          </a:xfrm>
          <a:prstGeom prst="rect">
            <a:avLst/>
          </a:prstGeom>
        </p:spPr>
        <p:txBody>
          <a:bodyPr wrap="square">
            <a:spAutoFit/>
          </a:bodyPr>
          <a:lstStyle/>
          <a:p>
            <a:r>
              <a:rPr lang="fr-FR" sz="2400" dirty="0"/>
              <a:t>1. La partie matérielle (hardware)</a:t>
            </a:r>
          </a:p>
          <a:p>
            <a:pPr marL="0" indent="0">
              <a:buNone/>
            </a:pPr>
            <a:r>
              <a:rPr lang="fr-FR" sz="2400" dirty="0"/>
              <a:t>Le Châssis</a:t>
            </a:r>
          </a:p>
        </p:txBody>
      </p:sp>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t="9447" r="124"/>
          <a:stretch/>
        </p:blipFill>
        <p:spPr>
          <a:xfrm>
            <a:off x="1275127" y="2117345"/>
            <a:ext cx="9748008" cy="4643965"/>
          </a:xfrm>
          <a:prstGeom prst="rect">
            <a:avLst/>
          </a:prstGeom>
        </p:spPr>
      </p:pic>
    </p:spTree>
    <p:extLst>
      <p:ext uri="{BB962C8B-B14F-4D97-AF65-F5344CB8AC3E}">
        <p14:creationId xmlns:p14="http://schemas.microsoft.com/office/powerpoint/2010/main" val="417496037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2163</TotalTime>
  <Words>1154</Words>
  <Application>Microsoft Office PowerPoint</Application>
  <PresentationFormat>Grand écran</PresentationFormat>
  <Paragraphs>263</Paragraphs>
  <Slides>21</Slides>
  <Notes>0</Notes>
  <HiddenSlides>0</HiddenSlides>
  <MMClips>1</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21</vt:i4>
      </vt:variant>
    </vt:vector>
  </HeadingPairs>
  <TitlesOfParts>
    <vt:vector size="25" baseType="lpstr">
      <vt:lpstr>Arial</vt:lpstr>
      <vt:lpstr>Calibri</vt:lpstr>
      <vt:lpstr>Calibri Light</vt:lpstr>
      <vt:lpstr>Thème Office</vt:lpstr>
      <vt:lpstr>EPI « Réel et virtuel, de la science-fiction à la réalité »</vt:lpstr>
      <vt:lpstr>Problématique</vt:lpstr>
      <vt:lpstr>Analyse du besoin</vt:lpstr>
      <vt:lpstr>Analyse du besoin</vt:lpstr>
      <vt:lpstr>Elaboration du cahier des charges</vt:lpstr>
      <vt:lpstr>Recherche de solutions</vt:lpstr>
      <vt:lpstr>Recherche de solutions</vt:lpstr>
      <vt:lpstr>Fabrication robot</vt:lpstr>
      <vt:lpstr>Fabrication robot</vt:lpstr>
      <vt:lpstr>Fabrication robot</vt:lpstr>
      <vt:lpstr>Fabrication robot</vt:lpstr>
      <vt:lpstr>Fabrication robot</vt:lpstr>
      <vt:lpstr>Fabrication robot</vt:lpstr>
      <vt:lpstr>Fabrication robot</vt:lpstr>
      <vt:lpstr>Fabrication robot</vt:lpstr>
      <vt:lpstr>Fabrication robot</vt:lpstr>
      <vt:lpstr>Fabrication robot</vt:lpstr>
      <vt:lpstr>Fabrication robot</vt:lpstr>
      <vt:lpstr>Fabrication robot</vt:lpstr>
      <vt:lpstr>Validation de solutions</vt:lpstr>
      <vt:lpstr>Bilan projet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guilhem and</dc:creator>
  <cp:lastModifiedBy>guilhem and</cp:lastModifiedBy>
  <cp:revision>90</cp:revision>
  <dcterms:created xsi:type="dcterms:W3CDTF">2017-05-01T11:28:21Z</dcterms:created>
  <dcterms:modified xsi:type="dcterms:W3CDTF">2017-05-16T19:31:42Z</dcterms:modified>
</cp:coreProperties>
</file>